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51_4668C3C7.xml" ContentType="application/vnd.ms-powerpoint.comments+xml"/>
  <Override PartName="/ppt/notesSlides/notesSlide6.xml" ContentType="application/vnd.openxmlformats-officedocument.presentationml.notesSlide+xml"/>
  <Override PartName="/ppt/comments/modernComment_18E_16B55F16.xml" ContentType="application/vnd.ms-powerpoint.comments+xml"/>
  <Override PartName="/ppt/notesSlides/notesSlide7.xml" ContentType="application/vnd.openxmlformats-officedocument.presentationml.notesSlide+xml"/>
  <Override PartName="/ppt/comments/modernComment_18D_28DB4875.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4">
  <p:sldMasterIdLst>
    <p:sldMasterId id="2147483682" r:id="rId1"/>
    <p:sldMasterId id="2147483683" r:id="rId2"/>
  </p:sldMasterIdLst>
  <p:notesMasterIdLst>
    <p:notesMasterId r:id="rId44"/>
  </p:notesMasterIdLst>
  <p:sldIdLst>
    <p:sldId id="256" r:id="rId3"/>
    <p:sldId id="327" r:id="rId4"/>
    <p:sldId id="329" r:id="rId5"/>
    <p:sldId id="366" r:id="rId6"/>
    <p:sldId id="337" r:id="rId7"/>
    <p:sldId id="258" r:id="rId8"/>
    <p:sldId id="398" r:id="rId9"/>
    <p:sldId id="397" r:id="rId10"/>
    <p:sldId id="328" r:id="rId11"/>
    <p:sldId id="368" r:id="rId12"/>
    <p:sldId id="399" r:id="rId13"/>
    <p:sldId id="404" r:id="rId14"/>
    <p:sldId id="372" r:id="rId15"/>
    <p:sldId id="347" r:id="rId16"/>
    <p:sldId id="376" r:id="rId17"/>
    <p:sldId id="378" r:id="rId18"/>
    <p:sldId id="401" r:id="rId19"/>
    <p:sldId id="402" r:id="rId20"/>
    <p:sldId id="403" r:id="rId21"/>
    <p:sldId id="365" r:id="rId22"/>
    <p:sldId id="380" r:id="rId23"/>
    <p:sldId id="382" r:id="rId24"/>
    <p:sldId id="384" r:id="rId25"/>
    <p:sldId id="385" r:id="rId26"/>
    <p:sldId id="367" r:id="rId27"/>
    <p:sldId id="348" r:id="rId28"/>
    <p:sldId id="395" r:id="rId29"/>
    <p:sldId id="377" r:id="rId30"/>
    <p:sldId id="400" r:id="rId31"/>
    <p:sldId id="389" r:id="rId32"/>
    <p:sldId id="369" r:id="rId33"/>
    <p:sldId id="370" r:id="rId34"/>
    <p:sldId id="371" r:id="rId35"/>
    <p:sldId id="373" r:id="rId36"/>
    <p:sldId id="374" r:id="rId37"/>
    <p:sldId id="375" r:id="rId38"/>
    <p:sldId id="333" r:id="rId39"/>
    <p:sldId id="392" r:id="rId40"/>
    <p:sldId id="393" r:id="rId41"/>
    <p:sldId id="394" r:id="rId42"/>
    <p:sldId id="339" r:id="rId43"/>
  </p:sldIdLst>
  <p:sldSz cx="9144000" cy="5143500" type="screen16x9"/>
  <p:notesSz cx="6858000" cy="9144000"/>
  <p:embeddedFontLst>
    <p:embeddedFont>
      <p:font typeface="Bebas Neue" panose="020B0606020202050201" pitchFamily="34" charset="0"/>
      <p:regular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Montserrat" panose="00000500000000000000" pitchFamily="2" charset="0"/>
      <p:regular r:id="rId51"/>
      <p:bold r:id="rId52"/>
      <p:italic r:id="rId53"/>
      <p:boldItalic r:id="rId54"/>
    </p:embeddedFont>
    <p:embeddedFont>
      <p:font typeface="Poppins" panose="000005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F35596-2352-E036-E16F-2C50A6A6E5E4}" name="Trịnh Tiến Long" initials="TTL" userId="S::longtn32@hup.edu.vn::c34ed8fc-d9ad-4e6a-acb8-f7fe42d80ad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60000"/>
    <a:srgbClr val="FFFFF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866CA0-5A63-4313-B1CB-B4C14BFE680E}">
  <a:tblStyle styleId="{AF866CA0-5A63-4313-B1CB-B4C14BFE68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78138" autoAdjust="0"/>
  </p:normalViewPr>
  <p:slideViewPr>
    <p:cSldViewPr snapToGrid="0">
      <p:cViewPr varScale="1">
        <p:scale>
          <a:sx n="65" d="100"/>
          <a:sy n="65" d="100"/>
        </p:scale>
        <p:origin x="4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omments/modernComment_151_4668C3C7.xml><?xml version="1.0" encoding="utf-8"?>
<p188:cmLst xmlns:a="http://schemas.openxmlformats.org/drawingml/2006/main" xmlns:r="http://schemas.openxmlformats.org/officeDocument/2006/relationships" xmlns:p188="http://schemas.microsoft.com/office/powerpoint/2018/8/main">
  <p188:cm id="{33FC848D-66F7-44CA-AD87-5CE1D011FFD4}" authorId="{F6F35596-2352-E036-E16F-2C50A6A6E5E4}" status="resolved" created="2023-06-04T15:41:12.164" complete="100000">
    <pc:sldMkLst xmlns:pc="http://schemas.microsoft.com/office/powerpoint/2013/main/command">
      <pc:docMk/>
      <pc:sldMk cId="1181270983" sldId="337"/>
    </pc:sldMkLst>
    <p188:txBody>
      <a:bodyPr/>
      <a:lstStyle/>
      <a:p>
        <a:r>
          <a:rPr lang="en-US"/>
          <a:t>Cần sửa lại</a:t>
        </a:r>
      </a:p>
    </p188:txBody>
  </p188:cm>
</p188:cmLst>
</file>

<file path=ppt/comments/modernComment_18D_28DB4875.xml><?xml version="1.0" encoding="utf-8"?>
<p188:cmLst xmlns:a="http://schemas.openxmlformats.org/drawingml/2006/main" xmlns:r="http://schemas.openxmlformats.org/officeDocument/2006/relationships" xmlns:p188="http://schemas.microsoft.com/office/powerpoint/2018/8/main">
  <p188:cm id="{21DFDA6F-5C0F-471B-8BFC-A82D12804BC2}" authorId="{F6F35596-2352-E036-E16F-2C50A6A6E5E4}" created="2023-06-04T15:51:17.482">
    <pc:sldMkLst xmlns:pc="http://schemas.microsoft.com/office/powerpoint/2013/main/command">
      <pc:docMk/>
      <pc:sldMk cId="685459573" sldId="397"/>
    </pc:sldMkLst>
    <p188:txBody>
      <a:bodyPr/>
      <a:lstStyle/>
      <a:p>
        <a:r>
          <a:rPr lang="en-US"/>
          <a:t>Giới thiệu quy tắc???</a:t>
        </a:r>
      </a:p>
    </p188:txBody>
  </p188:cm>
</p188:cmLst>
</file>

<file path=ppt/comments/modernComment_18E_16B55F16.xml><?xml version="1.0" encoding="utf-8"?>
<p188:cmLst xmlns:a="http://schemas.openxmlformats.org/drawingml/2006/main" xmlns:r="http://schemas.openxmlformats.org/officeDocument/2006/relationships" xmlns:p188="http://schemas.microsoft.com/office/powerpoint/2018/8/main">
  <p188:cm id="{A5178E26-FF44-46B5-85B1-DB5F07935084}" authorId="{F6F35596-2352-E036-E16F-2C50A6A6E5E4}" created="2023-06-04T15:41:36.642">
    <pc:sldMkLst xmlns:pc="http://schemas.microsoft.com/office/powerpoint/2013/main/command">
      <pc:docMk/>
      <pc:sldMk cId="380985110" sldId="398"/>
    </pc:sldMkLst>
    <p188:txBody>
      <a:bodyPr/>
      <a:lstStyle/>
      <a:p>
        <a:r>
          <a:rPr lang="en-US"/>
          <a:t>Thêm hình ảnh mô tả joints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Sửa</a:t>
            </a:r>
            <a:r>
              <a:rPr lang="en-US" dirty="0"/>
              <a:t> </a:t>
            </a:r>
            <a:r>
              <a:rPr lang="en-US" dirty="0" err="1"/>
              <a:t>lại</a:t>
            </a:r>
            <a:r>
              <a:rPr lang="en-US" dirty="0"/>
              <a:t> </a:t>
            </a:r>
            <a:r>
              <a:rPr lang="en-US" dirty="0" err="1"/>
              <a:t>thêm</a:t>
            </a:r>
            <a:r>
              <a:rPr lang="en-US" dirty="0"/>
              <a:t> ng </a:t>
            </a:r>
            <a:r>
              <a:rPr lang="en-US" dirty="0" err="1"/>
              <a:t>lái</a:t>
            </a:r>
            <a:endParaRPr dirty="0"/>
          </a:p>
        </p:txBody>
      </p:sp>
    </p:spTree>
    <p:extLst>
      <p:ext uri="{BB962C8B-B14F-4D97-AF65-F5344CB8AC3E}">
        <p14:creationId xmlns:p14="http://schemas.microsoft.com/office/powerpoint/2010/main" val="2673574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Sửa</a:t>
            </a:r>
            <a:r>
              <a:rPr lang="en-US" dirty="0"/>
              <a:t> </a:t>
            </a:r>
            <a:r>
              <a:rPr lang="en-US" dirty="0" err="1"/>
              <a:t>lại</a:t>
            </a:r>
            <a:r>
              <a:rPr lang="en-US" dirty="0"/>
              <a:t> </a:t>
            </a:r>
            <a:r>
              <a:rPr lang="en-US" dirty="0" err="1"/>
              <a:t>thêm</a:t>
            </a:r>
            <a:r>
              <a:rPr lang="en-US" dirty="0"/>
              <a:t> ng </a:t>
            </a:r>
            <a:r>
              <a:rPr lang="en-US" dirty="0" err="1"/>
              <a:t>lái</a:t>
            </a:r>
            <a:endParaRPr dirty="0"/>
          </a:p>
        </p:txBody>
      </p:sp>
    </p:spTree>
    <p:extLst>
      <p:ext uri="{BB962C8B-B14F-4D97-AF65-F5344CB8AC3E}">
        <p14:creationId xmlns:p14="http://schemas.microsoft.com/office/powerpoint/2010/main" val="397376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figure show the corresponding of </a:t>
            </a:r>
            <a:r>
              <a:rPr lang="en-US" dirty="0" err="1"/>
              <a:t>Simscape</a:t>
            </a:r>
            <a:r>
              <a:rPr lang="en-US" dirty="0"/>
              <a:t> environment with Mechanics</a:t>
            </a:r>
            <a:endParaRPr dirty="0"/>
          </a:p>
        </p:txBody>
      </p:sp>
    </p:spTree>
    <p:extLst>
      <p:ext uri="{BB962C8B-B14F-4D97-AF65-F5344CB8AC3E}">
        <p14:creationId xmlns:p14="http://schemas.microsoft.com/office/powerpoint/2010/main" val="421197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Measure </a:t>
            </a:r>
            <a:r>
              <a:rPr lang="en-US" b="0" i="0" u="none" strike="noStrike" dirty="0">
                <a:effectLst/>
                <a:latin typeface="Arial" panose="020B0604020202020204" pitchFamily="34" charset="0"/>
              </a:rPr>
              <a:t>steering torque</a:t>
            </a:r>
            <a:r>
              <a:rPr lang="en-US" b="0" i="0" dirty="0">
                <a:solidFill>
                  <a:srgbClr val="F1F2F2"/>
                </a:solidFill>
                <a:effectLst/>
                <a:latin typeface="Arial" panose="020B0604020202020204" pitchFamily="34" charset="0"/>
              </a:rPr>
              <a:t>, angle, and speed : MSW DTI sensor</a:t>
            </a:r>
          </a:p>
          <a:p>
            <a:pPr marL="0" lvl="0" indent="0" algn="l" rtl="0">
              <a:spcBef>
                <a:spcPts val="0"/>
              </a:spcBef>
              <a:spcAft>
                <a:spcPts val="0"/>
              </a:spcAft>
              <a:buNone/>
            </a:pPr>
            <a:r>
              <a:rPr lang="en-US" b="0" i="0" dirty="0">
                <a:solidFill>
                  <a:srgbClr val="F1F2F2"/>
                </a:solidFill>
                <a:effectLst/>
                <a:latin typeface="Arial" panose="020B0604020202020204" pitchFamily="34" charset="0"/>
              </a:rPr>
              <a:t>the </a:t>
            </a:r>
            <a:r>
              <a:rPr lang="en-US" b="0" i="0" dirty="0" err="1">
                <a:solidFill>
                  <a:srgbClr val="F1F2F2"/>
                </a:solidFill>
                <a:effectLst/>
                <a:latin typeface="Arial" panose="020B0604020202020204" pitchFamily="34" charset="0"/>
              </a:rPr>
              <a:t>Correvit</a:t>
            </a:r>
            <a:r>
              <a:rPr lang="en-US" b="0" i="0" dirty="0">
                <a:solidFill>
                  <a:srgbClr val="F1F2F2"/>
                </a:solidFill>
                <a:effectLst/>
                <a:latin typeface="Arial" panose="020B0604020202020204" pitchFamily="34" charset="0"/>
              </a:rPr>
              <a:t> S-Motion DTI non-contact optical sensor measure speed, acceleration, </a:t>
            </a:r>
            <a:r>
              <a:rPr lang="en-US" b="0" i="0" u="none" strike="noStrike" dirty="0">
                <a:effectLst/>
                <a:latin typeface="Arial" panose="020B0604020202020204" pitchFamily="34" charset="0"/>
              </a:rPr>
              <a:t>angular rates</a:t>
            </a:r>
            <a:r>
              <a:rPr lang="en-US" b="0" i="0" dirty="0">
                <a:solidFill>
                  <a:srgbClr val="F1F2F2"/>
                </a:solidFill>
                <a:effectLst/>
                <a:latin typeface="Arial" panose="020B0604020202020204" pitchFamily="34" charset="0"/>
              </a:rPr>
              <a:t>, </a:t>
            </a:r>
            <a:r>
              <a:rPr lang="en-US" b="0" i="0" u="none" strike="noStrike" dirty="0">
                <a:effectLst/>
                <a:latin typeface="Arial" panose="020B0604020202020204" pitchFamily="34" charset="0"/>
              </a:rPr>
              <a:t>GPS position data</a:t>
            </a:r>
            <a:r>
              <a:rPr lang="en-US" b="0" i="0" dirty="0">
                <a:solidFill>
                  <a:srgbClr val="F1F2F2"/>
                </a:solidFill>
                <a:effectLst/>
                <a:latin typeface="Arial" panose="020B0604020202020204" pitchFamily="34" charset="0"/>
              </a:rPr>
              <a:t> and time, pitch, and </a:t>
            </a:r>
            <a:r>
              <a:rPr lang="en-US" b="0" i="0" u="none" strike="noStrike" dirty="0">
                <a:effectLst/>
                <a:latin typeface="Arial" panose="020B0604020202020204" pitchFamily="34" charset="0"/>
              </a:rPr>
              <a:t>roll angle</a:t>
            </a:r>
            <a:r>
              <a:rPr lang="en-US" b="0" i="0" dirty="0">
                <a:solidFill>
                  <a:srgbClr val="F1F2F2"/>
                </a:solidFill>
                <a:effectLst/>
                <a:latin typeface="Arial" panose="020B0604020202020204" pitchFamily="34" charset="0"/>
              </a:rPr>
              <a:t> during vehicle movement.</a:t>
            </a:r>
            <a:endParaRPr dirty="0"/>
          </a:p>
        </p:txBody>
      </p:sp>
    </p:spTree>
    <p:extLst>
      <p:ext uri="{BB962C8B-B14F-4D97-AF65-F5344CB8AC3E}">
        <p14:creationId xmlns:p14="http://schemas.microsoft.com/office/powerpoint/2010/main" val="697291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102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let's compare the simulation results at 1km/h and 5km/h. We can see that less torque is needed to steer the vehicle at 5km/h compared to the 1km/h case.</a:t>
            </a:r>
            <a:endParaRP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654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When the speed is 5 km/h, we can see from the data that the size of the parallelogram is smaller than at 1 km/h in both diagrams.</a:t>
            </a:r>
          </a:p>
        </p:txBody>
      </p:sp>
    </p:spTree>
    <p:extLst>
      <p:ext uri="{BB962C8B-B14F-4D97-AF65-F5344CB8AC3E}">
        <p14:creationId xmlns:p14="http://schemas.microsoft.com/office/powerpoint/2010/main" val="3846975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200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5341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403B3B"/>
                </a:solidFill>
                <a:effectLst/>
              </a:rPr>
              <a:t>In conclusion, the objective of building and validating an EPS model using </a:t>
            </a:r>
            <a:r>
              <a:rPr lang="en-US" b="0" i="0" u="none" strike="noStrike" dirty="0" err="1">
                <a:solidFill>
                  <a:srgbClr val="403B3B"/>
                </a:solidFill>
                <a:effectLst/>
              </a:rPr>
              <a:t>Solidworks</a:t>
            </a:r>
            <a:r>
              <a:rPr lang="en-US" b="0" i="0" u="none" strike="noStrike" dirty="0">
                <a:solidFill>
                  <a:srgbClr val="403B3B"/>
                </a:solidFill>
                <a:effectLst/>
              </a:rPr>
              <a:t> and </a:t>
            </a:r>
            <a:r>
              <a:rPr lang="en-US" b="0" i="0" u="none" strike="noStrike" dirty="0" err="1">
                <a:solidFill>
                  <a:srgbClr val="403B3B"/>
                </a:solidFill>
                <a:effectLst/>
              </a:rPr>
              <a:t>Simscape</a:t>
            </a:r>
            <a:r>
              <a:rPr lang="en-US" b="0" i="0" u="none" strike="noStrike" dirty="0">
                <a:solidFill>
                  <a:srgbClr val="403B3B"/>
                </a:solidFill>
                <a:effectLst/>
              </a:rPr>
              <a:t>, and simulating its dynamic behavior in </a:t>
            </a:r>
            <a:r>
              <a:rPr lang="en-US" b="0" i="0" u="none" strike="noStrike" dirty="0" err="1">
                <a:solidFill>
                  <a:srgbClr val="403B3B"/>
                </a:solidFill>
                <a:effectLst/>
              </a:rPr>
              <a:t>Matlab</a:t>
            </a:r>
            <a:r>
              <a:rPr lang="en-US" b="0" i="0" u="none" strike="noStrike" dirty="0">
                <a:solidFill>
                  <a:srgbClr val="403B3B"/>
                </a:solidFill>
                <a:effectLst/>
              </a:rPr>
              <a:t>/Simulink with </a:t>
            </a:r>
            <a:r>
              <a:rPr lang="en-US" b="0" i="0" u="none" strike="noStrike" dirty="0" err="1">
                <a:solidFill>
                  <a:srgbClr val="403B3B"/>
                </a:solidFill>
                <a:effectLst/>
              </a:rPr>
              <a:t>Simscape</a:t>
            </a:r>
            <a:r>
              <a:rPr lang="en-US" b="0" i="0" u="none" strike="noStrike" dirty="0">
                <a:solidFill>
                  <a:srgbClr val="403B3B"/>
                </a:solidFill>
                <a:effectLst/>
              </a:rPr>
              <a:t> has been achieved. In order to improve the accuracy of the model, it is recommended to remove limitations in future testing and experimentation. Despite the limitation of the parameters based on the VIOS vehicle, the study demonstrates the potential of simulation models in optimizing vehicle control systems.</a:t>
            </a:r>
          </a:p>
          <a:p>
            <a:pPr marL="0" lvl="0" indent="0" algn="l" rtl="0">
              <a:spcBef>
                <a:spcPts val="0"/>
              </a:spcBef>
              <a:spcAft>
                <a:spcPts val="0"/>
              </a:spcAft>
              <a:buNone/>
            </a:pPr>
            <a:r>
              <a:rPr lang="en-US" b="0" i="0" u="none" strike="noStrike" dirty="0" err="1">
                <a:solidFill>
                  <a:srgbClr val="403B3B"/>
                </a:solidFill>
                <a:effectLst/>
              </a:rPr>
              <a:t>Đánh</a:t>
            </a:r>
            <a:r>
              <a:rPr lang="en-US" b="0" i="0" u="none" strike="noStrike" dirty="0">
                <a:solidFill>
                  <a:srgbClr val="403B3B"/>
                </a:solidFill>
                <a:effectLst/>
              </a:rPr>
              <a:t> </a:t>
            </a:r>
            <a:r>
              <a:rPr lang="en-US" b="0" i="0" u="none" strike="noStrike" dirty="0" err="1">
                <a:solidFill>
                  <a:srgbClr val="403B3B"/>
                </a:solidFill>
                <a:effectLst/>
              </a:rPr>
              <a:t>số</a:t>
            </a:r>
            <a:r>
              <a:rPr lang="en-US" b="0" i="0" u="none" strike="noStrike" dirty="0">
                <a:solidFill>
                  <a:srgbClr val="403B3B"/>
                </a:solidFill>
                <a:effectLst/>
              </a:rPr>
              <a:t> 1,2,3 </a:t>
            </a:r>
            <a:r>
              <a:rPr lang="en-US" b="0" i="0" u="none" strike="noStrike" dirty="0" err="1">
                <a:solidFill>
                  <a:srgbClr val="403B3B"/>
                </a:solidFill>
                <a:effectLst/>
              </a:rPr>
              <a:t>giống</a:t>
            </a:r>
            <a:r>
              <a:rPr lang="en-US" b="0" i="0" u="none" strike="noStrike" dirty="0">
                <a:solidFill>
                  <a:srgbClr val="403B3B"/>
                </a:solidFill>
                <a:effectLst/>
              </a:rPr>
              <a:t> </a:t>
            </a:r>
            <a:r>
              <a:rPr lang="en-US" b="0" i="0" u="none" strike="noStrike" dirty="0" err="1">
                <a:solidFill>
                  <a:srgbClr val="403B3B"/>
                </a:solidFill>
                <a:effectLst/>
              </a:rPr>
              <a:t>mục</a:t>
            </a:r>
            <a:r>
              <a:rPr lang="en-US" b="0" i="0" u="none" strike="noStrike" dirty="0">
                <a:solidFill>
                  <a:srgbClr val="403B3B"/>
                </a:solidFill>
                <a:effectLst/>
              </a:rPr>
              <a:t> </a:t>
            </a:r>
            <a:r>
              <a:rPr lang="en-US" b="0" i="0" u="none" strike="noStrike" dirty="0" err="1">
                <a:solidFill>
                  <a:srgbClr val="403B3B"/>
                </a:solidFill>
                <a:effectLst/>
              </a:rPr>
              <a:t>tiêu</a:t>
            </a:r>
            <a:r>
              <a:rPr lang="en-US" b="0" i="0" u="none" strike="noStrike" dirty="0">
                <a:solidFill>
                  <a:srgbClr val="403B3B"/>
                </a:solidFill>
                <a:effectLst/>
              </a:rPr>
              <a:t> </a:t>
            </a:r>
            <a:r>
              <a:rPr lang="en-US" b="0" i="0" u="none" strike="noStrike" dirty="0" err="1">
                <a:solidFill>
                  <a:srgbClr val="403B3B"/>
                </a:solidFill>
                <a:effectLst/>
              </a:rPr>
              <a:t>đề</a:t>
            </a:r>
            <a:r>
              <a:rPr lang="en-US" b="0" i="0" u="none" strike="noStrike" dirty="0">
                <a:solidFill>
                  <a:srgbClr val="403B3B"/>
                </a:solidFill>
                <a:effectLst/>
              </a:rPr>
              <a:t> </a:t>
            </a:r>
            <a:r>
              <a:rPr lang="en-US" b="0" i="0" u="none" strike="noStrike" dirty="0" err="1">
                <a:solidFill>
                  <a:srgbClr val="403B3B"/>
                </a:solidFill>
                <a:effectLst/>
              </a:rPr>
              <a:t>ra</a:t>
            </a:r>
            <a:endParaRPr b="0" dirty="0"/>
          </a:p>
        </p:txBody>
      </p:sp>
    </p:spTree>
    <p:extLst>
      <p:ext uri="{BB962C8B-B14F-4D97-AF65-F5344CB8AC3E}">
        <p14:creationId xmlns:p14="http://schemas.microsoft.com/office/powerpoint/2010/main" val="122271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388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583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253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2671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8198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err="1">
                <a:solidFill>
                  <a:srgbClr val="050E17"/>
                </a:solidFill>
                <a:effectLst/>
                <a:latin typeface="Times New Roman" panose="02020603050405020304" pitchFamily="18" charset="0"/>
                <a:cs typeface="Times New Roman" panose="02020603050405020304" pitchFamily="18" charset="0"/>
              </a:rPr>
              <a:t>Điều</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kiện</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vận</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hành</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của</a:t>
            </a:r>
            <a:r>
              <a:rPr lang="en-US" b="1" i="0" dirty="0">
                <a:solidFill>
                  <a:srgbClr val="050E17"/>
                </a:solidFill>
                <a:effectLst/>
                <a:latin typeface="Times New Roman" panose="02020603050405020304" pitchFamily="18" charset="0"/>
                <a:cs typeface="Times New Roman" panose="02020603050405020304" pitchFamily="18" charset="0"/>
              </a:rPr>
              <a:t> 2 </a:t>
            </a:r>
            <a:r>
              <a:rPr lang="en-US" b="1" i="0" dirty="0" err="1">
                <a:solidFill>
                  <a:srgbClr val="050E17"/>
                </a:solidFill>
                <a:effectLst/>
                <a:latin typeface="Times New Roman" panose="02020603050405020304" pitchFamily="18" charset="0"/>
                <a:cs typeface="Times New Roman" panose="02020603050405020304" pitchFamily="18" charset="0"/>
              </a:rPr>
              <a:t>xe</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có</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giống</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nhau</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không</a:t>
            </a:r>
            <a:r>
              <a:rPr lang="en-US" b="1" i="0" dirty="0">
                <a:solidFill>
                  <a:srgbClr val="050E17"/>
                </a:solidFill>
                <a:effectLst/>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Our goal is to turn the steering wheel all the way to the right, then to the left, and back to the center, which is called "full lock-to-lock". We started at a steering wheel angle of 0 degrees and simulated the process. The simulation results of 1km/h case shown on the left. We can compare these results to real car data when we change the vehicle speed later.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6557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err="1">
                <a:solidFill>
                  <a:srgbClr val="050E17"/>
                </a:solidFill>
                <a:effectLst/>
                <a:latin typeface="Times New Roman" panose="02020603050405020304" pitchFamily="18" charset="0"/>
                <a:cs typeface="Times New Roman" panose="02020603050405020304" pitchFamily="18" charset="0"/>
              </a:rPr>
              <a:t>Điều</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kiện</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vận</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hành</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của</a:t>
            </a:r>
            <a:r>
              <a:rPr lang="en-US" b="1" i="0" dirty="0">
                <a:solidFill>
                  <a:srgbClr val="050E17"/>
                </a:solidFill>
                <a:effectLst/>
                <a:latin typeface="Times New Roman" panose="02020603050405020304" pitchFamily="18" charset="0"/>
                <a:cs typeface="Times New Roman" panose="02020603050405020304" pitchFamily="18" charset="0"/>
              </a:rPr>
              <a:t> 2 </a:t>
            </a:r>
            <a:r>
              <a:rPr lang="en-US" b="1" i="0" dirty="0" err="1">
                <a:solidFill>
                  <a:srgbClr val="050E17"/>
                </a:solidFill>
                <a:effectLst/>
                <a:latin typeface="Times New Roman" panose="02020603050405020304" pitchFamily="18" charset="0"/>
                <a:cs typeface="Times New Roman" panose="02020603050405020304" pitchFamily="18" charset="0"/>
              </a:rPr>
              <a:t>xe</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có</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giống</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nhau</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không</a:t>
            </a:r>
            <a:r>
              <a:rPr lang="en-US" b="1" i="0" dirty="0">
                <a:solidFill>
                  <a:srgbClr val="050E17"/>
                </a:solidFill>
                <a:effectLst/>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Our goal is to turn the steering wheel all the way to the right, then to the left, and back to the center, which is called "full lock-to-lock". We started at a steering wheel angle of 0 degrees and simulated the process. The simulation results of 1km/h case shown on the left. We can compare these results to real car data when we change the vehicle speed later.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6604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When the speed is 5 km/h, we can see from the data that the size of the parallelogram is smaller than at 1 km/h in both diagrams.</a:t>
            </a:r>
          </a:p>
        </p:txBody>
      </p:sp>
    </p:spTree>
    <p:extLst>
      <p:ext uri="{BB962C8B-B14F-4D97-AF65-F5344CB8AC3E}">
        <p14:creationId xmlns:p14="http://schemas.microsoft.com/office/powerpoint/2010/main" val="3469156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err="1">
                <a:solidFill>
                  <a:srgbClr val="050E17"/>
                </a:solidFill>
                <a:effectLst/>
                <a:latin typeface="Times New Roman" panose="02020603050405020304" pitchFamily="18" charset="0"/>
                <a:cs typeface="Times New Roman" panose="02020603050405020304" pitchFamily="18" charset="0"/>
              </a:rPr>
              <a:t>Điều</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kiện</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vận</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hành</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của</a:t>
            </a:r>
            <a:r>
              <a:rPr lang="en-US" b="1" i="0" dirty="0">
                <a:solidFill>
                  <a:srgbClr val="050E17"/>
                </a:solidFill>
                <a:effectLst/>
                <a:latin typeface="Times New Roman" panose="02020603050405020304" pitchFamily="18" charset="0"/>
                <a:cs typeface="Times New Roman" panose="02020603050405020304" pitchFamily="18" charset="0"/>
              </a:rPr>
              <a:t> 2 </a:t>
            </a:r>
            <a:r>
              <a:rPr lang="en-US" b="1" i="0" dirty="0" err="1">
                <a:solidFill>
                  <a:srgbClr val="050E17"/>
                </a:solidFill>
                <a:effectLst/>
                <a:latin typeface="Times New Roman" panose="02020603050405020304" pitchFamily="18" charset="0"/>
                <a:cs typeface="Times New Roman" panose="02020603050405020304" pitchFamily="18" charset="0"/>
              </a:rPr>
              <a:t>xe</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có</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giống</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nhau</a:t>
            </a:r>
            <a:r>
              <a:rPr lang="en-US" b="1" i="0" dirty="0">
                <a:solidFill>
                  <a:srgbClr val="050E17"/>
                </a:solidFill>
                <a:effectLst/>
                <a:latin typeface="Times New Roman" panose="02020603050405020304" pitchFamily="18" charset="0"/>
                <a:cs typeface="Times New Roman" panose="02020603050405020304" pitchFamily="18" charset="0"/>
              </a:rPr>
              <a:t> </a:t>
            </a:r>
            <a:r>
              <a:rPr lang="en-US" b="1" i="0" dirty="0" err="1">
                <a:solidFill>
                  <a:srgbClr val="050E17"/>
                </a:solidFill>
                <a:effectLst/>
                <a:latin typeface="Times New Roman" panose="02020603050405020304" pitchFamily="18" charset="0"/>
                <a:cs typeface="Times New Roman" panose="02020603050405020304" pitchFamily="18" charset="0"/>
              </a:rPr>
              <a:t>không</a:t>
            </a:r>
            <a:r>
              <a:rPr lang="en-US" b="1" i="0" dirty="0">
                <a:solidFill>
                  <a:srgbClr val="050E17"/>
                </a:solidFill>
                <a:effectLst/>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Our goal is to turn the steering wheel all the way to the right, then to the left, and back to the center, which is called "full lock-to-lock". We started at a steering wheel angle of 0 degrees and simulated the process. The simulation results of 1km/h case shown on the left. We can compare these results to real car data when we change the vehicle speed later.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838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parameters collect base on VIOS steering model at Automotive workshop</a:t>
            </a:r>
            <a:endParaRPr dirty="0"/>
          </a:p>
        </p:txBody>
      </p:sp>
    </p:spTree>
    <p:extLst>
      <p:ext uri="{BB962C8B-B14F-4D97-AF65-F5344CB8AC3E}">
        <p14:creationId xmlns:p14="http://schemas.microsoft.com/office/powerpoint/2010/main" val="2801670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 on parameters above, models have been done using </a:t>
            </a:r>
            <a:r>
              <a:rPr lang="en-US" dirty="0" err="1"/>
              <a:t>solidworks</a:t>
            </a:r>
            <a:r>
              <a:rPr lang="en-US" dirty="0"/>
              <a:t> software</a:t>
            </a:r>
            <a:endParaRPr dirty="0"/>
          </a:p>
        </p:txBody>
      </p:sp>
    </p:spTree>
    <p:extLst>
      <p:ext uri="{BB962C8B-B14F-4D97-AF65-F5344CB8AC3E}">
        <p14:creationId xmlns:p14="http://schemas.microsoft.com/office/powerpoint/2010/main" val="2949364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This table outlines the scope of implementation and </a:t>
            </a:r>
            <a:r>
              <a:rPr lang="en-US" b="0" i="0" u="none" strike="noStrike" dirty="0">
                <a:effectLst/>
                <a:latin typeface="Times New Roman" panose="02020603050405020304" pitchFamily="18" charset="0"/>
                <a:cs typeface="Times New Roman" panose="02020603050405020304" pitchFamily="18" charset="0"/>
              </a:rPr>
              <a:t>mission summary</a:t>
            </a:r>
            <a:r>
              <a:rPr lang="en-US" b="0" i="0" dirty="0">
                <a:solidFill>
                  <a:srgbClr val="050E17"/>
                </a:solidFill>
                <a:effectLst/>
                <a:latin typeface="Times New Roman" panose="02020603050405020304" pitchFamily="18" charset="0"/>
                <a:cs typeface="Times New Roman" panose="02020603050405020304" pitchFamily="18" charset="0"/>
              </a:rPr>
              <a:t> for a project related to the </a:t>
            </a:r>
            <a:r>
              <a:rPr lang="en-US" b="0" i="0" u="none" strike="noStrike" dirty="0">
                <a:effectLst/>
                <a:latin typeface="Times New Roman" panose="02020603050405020304" pitchFamily="18" charset="0"/>
                <a:cs typeface="Times New Roman" panose="02020603050405020304" pitchFamily="18" charset="0"/>
              </a:rPr>
              <a:t>steering system</a:t>
            </a:r>
            <a:r>
              <a:rPr lang="en-US" b="0" i="0" dirty="0">
                <a:solidFill>
                  <a:srgbClr val="050E17"/>
                </a:solidFill>
                <a:effectLst/>
                <a:latin typeface="Times New Roman" panose="02020603050405020304" pitchFamily="18" charset="0"/>
                <a:cs typeface="Times New Roman" panose="02020603050405020304" pitchFamily="18" charset="0"/>
              </a:rPr>
              <a:t>. The focus is on lower speed vehicles. The mission involves building a 3D model of the steering system on </a:t>
            </a:r>
            <a:r>
              <a:rPr lang="en-US" b="0" i="0" dirty="0" err="1">
                <a:solidFill>
                  <a:srgbClr val="050E17"/>
                </a:solidFill>
                <a:effectLst/>
                <a:latin typeface="Times New Roman" panose="02020603050405020304" pitchFamily="18" charset="0"/>
                <a:cs typeface="Times New Roman" panose="02020603050405020304" pitchFamily="18" charset="0"/>
              </a:rPr>
              <a:t>Solidworks</a:t>
            </a:r>
            <a:r>
              <a:rPr lang="en-US" b="0" i="0" dirty="0">
                <a:solidFill>
                  <a:srgbClr val="050E17"/>
                </a:solidFill>
                <a:effectLst/>
                <a:latin typeface="Times New Roman" panose="02020603050405020304" pitchFamily="18" charset="0"/>
                <a:cs typeface="Times New Roman" panose="02020603050405020304" pitchFamily="18" charset="0"/>
              </a:rPr>
              <a:t>, importing it to </a:t>
            </a:r>
            <a:r>
              <a:rPr lang="en-US" b="0" i="0" dirty="0" err="1">
                <a:solidFill>
                  <a:srgbClr val="050E17"/>
                </a:solidFill>
                <a:effectLst/>
                <a:latin typeface="Times New Roman" panose="02020603050405020304" pitchFamily="18" charset="0"/>
                <a:cs typeface="Times New Roman" panose="02020603050405020304" pitchFamily="18" charset="0"/>
              </a:rPr>
              <a:t>Simscape</a:t>
            </a:r>
            <a:r>
              <a:rPr lang="en-US" b="0" i="0" dirty="0">
                <a:solidFill>
                  <a:srgbClr val="050E17"/>
                </a:solidFill>
                <a:effectLst/>
                <a:latin typeface="Times New Roman" panose="02020603050405020304" pitchFamily="18" charset="0"/>
                <a:cs typeface="Times New Roman" panose="02020603050405020304" pitchFamily="18" charset="0"/>
              </a:rPr>
              <a:t> to determine the torque acting on the steering wheel with a certain steering angle on the </a:t>
            </a:r>
            <a:r>
              <a:rPr lang="en-US" b="0" i="0" u="none" strike="noStrike" dirty="0">
                <a:effectLst/>
                <a:latin typeface="Times New Roman" panose="02020603050405020304" pitchFamily="18" charset="0"/>
                <a:cs typeface="Times New Roman" panose="02020603050405020304" pitchFamily="18" charset="0"/>
              </a:rPr>
              <a:t>EPS system</a:t>
            </a:r>
            <a:r>
              <a:rPr lang="en-US" b="0" i="0" dirty="0">
                <a:solidFill>
                  <a:srgbClr val="050E17"/>
                </a:solidFill>
                <a:effectLst/>
                <a:latin typeface="Times New Roman" panose="02020603050405020304" pitchFamily="18" charset="0"/>
                <a:cs typeface="Times New Roman" panose="02020603050405020304" pitchFamily="18" charset="0"/>
              </a:rPr>
              <a:t>, simulating the </a:t>
            </a:r>
            <a:r>
              <a:rPr lang="en-US" b="0" i="0" u="none" strike="noStrike" dirty="0">
                <a:effectLst/>
                <a:latin typeface="Times New Roman" panose="02020603050405020304" pitchFamily="18" charset="0"/>
                <a:cs typeface="Times New Roman" panose="02020603050405020304" pitchFamily="18" charset="0"/>
              </a:rPr>
              <a:t>dynamic behavior</a:t>
            </a:r>
            <a:r>
              <a:rPr lang="en-US" b="0" i="0" dirty="0">
                <a:solidFill>
                  <a:srgbClr val="050E17"/>
                </a:solidFill>
                <a:effectLst/>
                <a:latin typeface="Times New Roman" panose="02020603050405020304" pitchFamily="18" charset="0"/>
                <a:cs typeface="Times New Roman" panose="02020603050405020304" pitchFamily="18" charset="0"/>
              </a:rPr>
              <a:t> in </a:t>
            </a:r>
            <a:r>
              <a:rPr lang="en-US" b="0" i="0" dirty="0" err="1">
                <a:solidFill>
                  <a:srgbClr val="050E17"/>
                </a:solidFill>
                <a:effectLst/>
                <a:latin typeface="Times New Roman" panose="02020603050405020304" pitchFamily="18" charset="0"/>
                <a:cs typeface="Times New Roman" panose="02020603050405020304" pitchFamily="18" charset="0"/>
              </a:rPr>
              <a:t>Matlab</a:t>
            </a:r>
            <a:r>
              <a:rPr lang="en-US" b="0" i="0" dirty="0">
                <a:solidFill>
                  <a:srgbClr val="050E17"/>
                </a:solidFill>
                <a:effectLst/>
                <a:latin typeface="Times New Roman" panose="02020603050405020304" pitchFamily="18" charset="0"/>
                <a:cs typeface="Times New Roman" panose="02020603050405020304" pitchFamily="18" charset="0"/>
              </a:rPr>
              <a:t>/Simulink with </a:t>
            </a:r>
            <a:r>
              <a:rPr lang="en-US" b="0" i="0" dirty="0" err="1">
                <a:solidFill>
                  <a:srgbClr val="050E17"/>
                </a:solidFill>
                <a:effectLst/>
                <a:latin typeface="Times New Roman" panose="02020603050405020304" pitchFamily="18" charset="0"/>
                <a:cs typeface="Times New Roman" panose="02020603050405020304" pitchFamily="18" charset="0"/>
              </a:rPr>
              <a:t>Simscape</a:t>
            </a:r>
            <a:r>
              <a:rPr lang="en-US" b="0" i="0" dirty="0">
                <a:solidFill>
                  <a:srgbClr val="050E17"/>
                </a:solidFill>
                <a:effectLst/>
                <a:latin typeface="Times New Roman" panose="02020603050405020304" pitchFamily="18" charset="0"/>
                <a:cs typeface="Times New Roman" panose="02020603050405020304" pitchFamily="18" charset="0"/>
              </a:rPr>
              <a:t>, and validating the model for the control of an equivalent electric powered steering system.</a:t>
            </a:r>
          </a:p>
          <a:p>
            <a:pPr marL="0" lvl="0" indent="0" algn="l" rtl="0">
              <a:spcBef>
                <a:spcPts val="0"/>
              </a:spcBef>
              <a:spcAft>
                <a:spcPts val="0"/>
              </a:spcAft>
              <a:buNone/>
            </a:pPr>
            <a:endParaRPr lang="en-US" b="0" i="0" dirty="0">
              <a:solidFill>
                <a:srgbClr val="050E17"/>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b="0" i="0" dirty="0" err="1">
                <a:solidFill>
                  <a:srgbClr val="050E17"/>
                </a:solidFill>
                <a:effectLst/>
                <a:latin typeface="Times New Roman" panose="02020603050405020304" pitchFamily="18" charset="0"/>
                <a:cs typeface="Times New Roman" panose="02020603050405020304" pitchFamily="18" charset="0"/>
              </a:rPr>
              <a:t>Thêm</a:t>
            </a:r>
            <a:r>
              <a:rPr lang="en-US" b="0" i="0" dirty="0">
                <a:solidFill>
                  <a:srgbClr val="050E17"/>
                </a:solidFill>
                <a:effectLst/>
                <a:latin typeface="Times New Roman" panose="02020603050405020304" pitchFamily="18" charset="0"/>
                <a:cs typeface="Times New Roman" panose="02020603050405020304" pitchFamily="18" charset="0"/>
              </a:rPr>
              <a:t> video </a:t>
            </a:r>
            <a:r>
              <a:rPr lang="en-US" b="0" i="0" dirty="0" err="1">
                <a:solidFill>
                  <a:srgbClr val="050E17"/>
                </a:solidFill>
                <a:effectLst/>
                <a:latin typeface="Times New Roman" panose="02020603050405020304" pitchFamily="18" charset="0"/>
                <a:cs typeface="Times New Roman" panose="02020603050405020304" pitchFamily="18" charset="0"/>
              </a:rPr>
              <a:t>minh</a:t>
            </a:r>
            <a:r>
              <a:rPr lang="en-US" b="0" i="0" dirty="0">
                <a:solidFill>
                  <a:srgbClr val="050E17"/>
                </a:solidFill>
                <a:effectLst/>
                <a:latin typeface="Times New Roman" panose="02020603050405020304" pitchFamily="18" charset="0"/>
                <a:cs typeface="Times New Roman" panose="02020603050405020304" pitchFamily="18" charset="0"/>
              </a:rPr>
              <a:t> </a:t>
            </a:r>
            <a:r>
              <a:rPr lang="en-US" b="0" i="0" dirty="0" err="1">
                <a:solidFill>
                  <a:srgbClr val="050E17"/>
                </a:solidFill>
                <a:effectLst/>
                <a:latin typeface="Times New Roman" panose="02020603050405020304" pitchFamily="18" charset="0"/>
                <a:cs typeface="Times New Roman" panose="02020603050405020304" pitchFamily="18" charset="0"/>
              </a:rPr>
              <a:t>hoạ</a:t>
            </a:r>
            <a:endParaRPr lang="en-US" b="0" i="0" dirty="0">
              <a:solidFill>
                <a:srgbClr val="050E17"/>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b="0" i="0" dirty="0" err="1">
                <a:solidFill>
                  <a:srgbClr val="050E17"/>
                </a:solidFill>
                <a:effectLst/>
                <a:latin typeface="Times New Roman" panose="02020603050405020304" pitchFamily="18" charset="0"/>
                <a:cs typeface="Times New Roman" panose="02020603050405020304" pitchFamily="18" charset="0"/>
              </a:rPr>
              <a:t>Thêm</a:t>
            </a:r>
            <a:r>
              <a:rPr lang="en-US" b="0" i="0" dirty="0">
                <a:solidFill>
                  <a:srgbClr val="050E17"/>
                </a:solidFill>
                <a:effectLst/>
                <a:latin typeface="Times New Roman" panose="02020603050405020304" pitchFamily="18" charset="0"/>
                <a:cs typeface="Times New Roman" panose="02020603050405020304" pitchFamily="18" charset="0"/>
              </a:rPr>
              <a:t> slide </a:t>
            </a:r>
            <a:r>
              <a:rPr lang="en-US" b="0" i="0" dirty="0" err="1">
                <a:solidFill>
                  <a:srgbClr val="050E17"/>
                </a:solidFill>
                <a:effectLst/>
                <a:latin typeface="Times New Roman" panose="02020603050405020304" pitchFamily="18" charset="0"/>
                <a:cs typeface="Times New Roman" panose="02020603050405020304" pitchFamily="18" charset="0"/>
              </a:rPr>
              <a:t>kiểm</a:t>
            </a:r>
            <a:r>
              <a:rPr lang="en-US" b="0" i="0" dirty="0">
                <a:solidFill>
                  <a:srgbClr val="050E17"/>
                </a:solidFill>
                <a:effectLst/>
                <a:latin typeface="Times New Roman" panose="02020603050405020304" pitchFamily="18" charset="0"/>
                <a:cs typeface="Times New Roman" panose="02020603050405020304" pitchFamily="18" charset="0"/>
              </a:rPr>
              <a:t> </a:t>
            </a:r>
            <a:r>
              <a:rPr lang="en-US" b="0" i="0" dirty="0" err="1">
                <a:solidFill>
                  <a:srgbClr val="050E17"/>
                </a:solidFill>
                <a:effectLst/>
                <a:latin typeface="Times New Roman" panose="02020603050405020304" pitchFamily="18" charset="0"/>
                <a:cs typeface="Times New Roman" panose="02020603050405020304" pitchFamily="18" charset="0"/>
              </a:rPr>
              <a:t>tra</a:t>
            </a:r>
            <a:r>
              <a:rPr lang="en-US" b="0" i="0" dirty="0">
                <a:solidFill>
                  <a:srgbClr val="050E17"/>
                </a:solidFill>
                <a:effectLst/>
                <a:latin typeface="Times New Roman" panose="02020603050405020304" pitchFamily="18" charset="0"/>
                <a:cs typeface="Times New Roman" panose="02020603050405020304" pitchFamily="18" charset="0"/>
              </a:rPr>
              <a:t> </a:t>
            </a:r>
            <a:r>
              <a:rPr lang="en-US" b="0" i="0" dirty="0" err="1">
                <a:solidFill>
                  <a:srgbClr val="050E17"/>
                </a:solidFill>
                <a:effectLst/>
                <a:latin typeface="Times New Roman" panose="02020603050405020304" pitchFamily="18" charset="0"/>
                <a:cs typeface="Times New Roman" panose="02020603050405020304" pitchFamily="18" charset="0"/>
              </a:rPr>
              <a:t>động</a:t>
            </a:r>
            <a:r>
              <a:rPr lang="en-US" b="0" i="0" dirty="0">
                <a:solidFill>
                  <a:srgbClr val="050E17"/>
                </a:solidFill>
                <a:effectLst/>
                <a:latin typeface="Times New Roman" panose="02020603050405020304" pitchFamily="18" charset="0"/>
                <a:cs typeface="Times New Roman" panose="02020603050405020304" pitchFamily="18" charset="0"/>
              </a:rPr>
              <a:t> </a:t>
            </a:r>
            <a:r>
              <a:rPr lang="en-US" b="0" i="0" dirty="0" err="1">
                <a:solidFill>
                  <a:srgbClr val="050E17"/>
                </a:solidFill>
                <a:effectLst/>
                <a:latin typeface="Times New Roman" panose="02020603050405020304" pitchFamily="18" charset="0"/>
                <a:cs typeface="Times New Roman" panose="02020603050405020304" pitchFamily="18" charset="0"/>
              </a:rPr>
              <a:t>học</a:t>
            </a:r>
            <a:r>
              <a:rPr lang="en-US" b="0" i="0" dirty="0">
                <a:solidFill>
                  <a:srgbClr val="050E17"/>
                </a:solidFill>
                <a:effectLst/>
                <a:latin typeface="Times New Roman" panose="02020603050405020304" pitchFamily="18" charset="0"/>
                <a:cs typeface="Times New Roman" panose="02020603050405020304" pitchFamily="18" charset="0"/>
              </a:rPr>
              <a:t> quay </a:t>
            </a:r>
            <a:r>
              <a:rPr lang="en-US" b="0" i="0" dirty="0" err="1">
                <a:solidFill>
                  <a:srgbClr val="050E17"/>
                </a:solidFill>
                <a:effectLst/>
                <a:latin typeface="Times New Roman" panose="02020603050405020304" pitchFamily="18" charset="0"/>
                <a:cs typeface="Times New Roman" panose="02020603050405020304" pitchFamily="18" charset="0"/>
              </a:rPr>
              <a:t>vòng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4399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6750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778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3921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474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8249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This table presents the specifications of the </a:t>
            </a:r>
            <a:r>
              <a:rPr lang="en-US" b="0" i="0" u="none" strike="noStrike" dirty="0">
                <a:effectLst/>
                <a:latin typeface="Times New Roman" panose="02020603050405020304" pitchFamily="18" charset="0"/>
                <a:cs typeface="Times New Roman" panose="02020603050405020304" pitchFamily="18" charset="0"/>
              </a:rPr>
              <a:t>steering system</a:t>
            </a:r>
            <a:r>
              <a:rPr lang="en-US" b="0" i="0" dirty="0">
                <a:solidFill>
                  <a:srgbClr val="050E17"/>
                </a:solidFill>
                <a:effectLst/>
                <a:latin typeface="Times New Roman" panose="02020603050405020304" pitchFamily="18" charset="0"/>
                <a:cs typeface="Times New Roman" panose="02020603050405020304" pitchFamily="18" charset="0"/>
              </a:rPr>
              <a:t>, including </a:t>
            </a:r>
            <a:r>
              <a:rPr lang="en-US" b="0" i="0" u="none" strike="noStrike" dirty="0">
                <a:effectLst/>
                <a:latin typeface="Times New Roman" panose="02020603050405020304" pitchFamily="18" charset="0"/>
                <a:cs typeface="Times New Roman" panose="02020603050405020304" pitchFamily="18" charset="0"/>
              </a:rPr>
              <a:t>Rack</a:t>
            </a:r>
            <a:r>
              <a:rPr lang="en-US" b="0" i="0" dirty="0">
                <a:solidFill>
                  <a:srgbClr val="050E17"/>
                </a:solidFill>
                <a:effectLst/>
                <a:latin typeface="Times New Roman" panose="02020603050405020304" pitchFamily="18" charset="0"/>
                <a:cs typeface="Times New Roman" panose="02020603050405020304" pitchFamily="18" charset="0"/>
              </a:rPr>
              <a:t>, Pinion, </a:t>
            </a:r>
            <a:r>
              <a:rPr lang="en-US" b="0" i="0" u="none" strike="noStrike" dirty="0">
                <a:effectLst/>
                <a:latin typeface="Times New Roman" panose="02020603050405020304" pitchFamily="18" charset="0"/>
                <a:cs typeface="Times New Roman" panose="02020603050405020304" pitchFamily="18" charset="0"/>
              </a:rPr>
              <a:t>Tie Rod</a:t>
            </a:r>
            <a:r>
              <a:rPr lang="en-US" b="0" i="0" dirty="0">
                <a:solidFill>
                  <a:srgbClr val="050E17"/>
                </a:solidFill>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rPr>
              <a:t>Steering Linkage</a:t>
            </a:r>
            <a:r>
              <a:rPr lang="en-US" b="0" i="0" dirty="0">
                <a:solidFill>
                  <a:srgbClr val="050E17"/>
                </a:solidFill>
                <a:effectLst/>
                <a:latin typeface="Times New Roman" panose="02020603050405020304" pitchFamily="18" charset="0"/>
                <a:cs typeface="Times New Roman" panose="02020603050405020304" pitchFamily="18" charset="0"/>
              </a:rPr>
              <a:t>, Steering Gear Ratio, and other technical parameters. Specifically, the Rack-</a:t>
            </a:r>
            <a:r>
              <a:rPr lang="en-US" b="0" i="0" u="none" strike="noStrike" dirty="0">
                <a:effectLst/>
                <a:latin typeface="Times New Roman" panose="02020603050405020304" pitchFamily="18" charset="0"/>
                <a:cs typeface="Times New Roman" panose="02020603050405020304" pitchFamily="18" charset="0"/>
              </a:rPr>
              <a:t>Pinion</a:t>
            </a:r>
            <a:r>
              <a:rPr lang="en-US" b="0" i="0" dirty="0">
                <a:solidFill>
                  <a:srgbClr val="050E17"/>
                </a:solidFill>
                <a:effectLst/>
                <a:latin typeface="Times New Roman" panose="02020603050405020304" pitchFamily="18" charset="0"/>
                <a:cs typeface="Times New Roman" panose="02020603050405020304" pitchFamily="18" charset="0"/>
              </a:rPr>
              <a:t> system has a Rack ratio of 1:3, a track width of 1.4m, Tie Rod has a length of 0.265m, Steering Linkage has a length of 0.1m, and the radius of the steering wheel is 180mm. The </a:t>
            </a:r>
            <a:r>
              <a:rPr lang="en-US" b="0" i="0" u="none" strike="noStrike" dirty="0">
                <a:effectLst/>
                <a:latin typeface="Times New Roman" panose="02020603050405020304" pitchFamily="18" charset="0"/>
                <a:cs typeface="Times New Roman" panose="02020603050405020304" pitchFamily="18" charset="0"/>
              </a:rPr>
              <a:t>Steering Gear Ratio</a:t>
            </a:r>
            <a:r>
              <a:rPr lang="en-US" b="0" i="0" dirty="0">
                <a:solidFill>
                  <a:srgbClr val="050E17"/>
                </a:solidFill>
                <a:effectLst/>
                <a:latin typeface="Times New Roman" panose="02020603050405020304" pitchFamily="18" charset="0"/>
                <a:cs typeface="Times New Roman" panose="02020603050405020304" pitchFamily="18" charset="0"/>
              </a:rPr>
              <a:t> is 19.5, the number of teeth on the Pinion is 9, and the number of teeth on the Rack is 27. These parameters are crucial in designing and evaluating the performance of the steering system.</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389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Sửa</a:t>
            </a:r>
            <a:r>
              <a:rPr lang="en-US" dirty="0"/>
              <a:t> </a:t>
            </a:r>
            <a:r>
              <a:rPr lang="en-US" dirty="0" err="1"/>
              <a:t>lại</a:t>
            </a:r>
            <a:r>
              <a:rPr lang="en-US" dirty="0"/>
              <a:t> </a:t>
            </a:r>
            <a:r>
              <a:rPr lang="en-US" dirty="0" err="1"/>
              <a:t>thêm</a:t>
            </a:r>
            <a:r>
              <a:rPr lang="en-US" dirty="0"/>
              <a:t> ng </a:t>
            </a:r>
            <a:r>
              <a:rPr lang="en-US" dirty="0" err="1"/>
              <a:t>lái</a:t>
            </a:r>
            <a:endParaRPr dirty="0"/>
          </a:p>
        </p:txBody>
      </p:sp>
    </p:spTree>
    <p:extLst>
      <p:ext uri="{BB962C8B-B14F-4D97-AF65-F5344CB8AC3E}">
        <p14:creationId xmlns:p14="http://schemas.microsoft.com/office/powerpoint/2010/main" val="54686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This table outlines the problem that needs to be solved, which involves building a 3D model of the Steering System on </a:t>
            </a:r>
            <a:r>
              <a:rPr lang="en-US" b="0" i="0" dirty="0" err="1">
                <a:solidFill>
                  <a:srgbClr val="050E17"/>
                </a:solidFill>
                <a:effectLst/>
                <a:latin typeface="Times New Roman" panose="02020603050405020304" pitchFamily="18" charset="0"/>
                <a:cs typeface="Times New Roman" panose="02020603050405020304" pitchFamily="18" charset="0"/>
              </a:rPr>
              <a:t>Solidworks</a:t>
            </a:r>
            <a:r>
              <a:rPr lang="en-US" b="0" i="0" dirty="0">
                <a:solidFill>
                  <a:srgbClr val="050E17"/>
                </a:solidFill>
                <a:effectLst/>
                <a:latin typeface="Times New Roman" panose="02020603050405020304" pitchFamily="18" charset="0"/>
                <a:cs typeface="Times New Roman" panose="02020603050405020304" pitchFamily="18" charset="0"/>
              </a:rPr>
              <a:t> based on VIOS car parameters at HCMUT Automotive Workshop, linking the model to </a:t>
            </a:r>
            <a:r>
              <a:rPr lang="en-US" b="0" i="0" u="none" strike="noStrike" dirty="0">
                <a:effectLst/>
                <a:latin typeface="Times New Roman" panose="02020603050405020304" pitchFamily="18" charset="0"/>
                <a:cs typeface="Times New Roman" panose="02020603050405020304" pitchFamily="18" charset="0"/>
              </a:rPr>
              <a:t>Simulink </a:t>
            </a:r>
            <a:r>
              <a:rPr lang="en-US" b="0" i="0" u="none" strike="noStrike" dirty="0" err="1">
                <a:effectLst/>
                <a:latin typeface="Times New Roman" panose="02020603050405020304" pitchFamily="18" charset="0"/>
                <a:cs typeface="Times New Roman" panose="02020603050405020304" pitchFamily="18" charset="0"/>
              </a:rPr>
              <a:t>Simscape</a:t>
            </a:r>
            <a:r>
              <a:rPr lang="en-US" b="0" i="0" dirty="0">
                <a:solidFill>
                  <a:srgbClr val="050E17"/>
                </a:solidFill>
                <a:effectLst/>
                <a:latin typeface="Times New Roman" panose="02020603050405020304" pitchFamily="18" charset="0"/>
                <a:cs typeface="Times New Roman" panose="02020603050405020304" pitchFamily="18" charset="0"/>
              </a:rPr>
              <a:t>, and preparing test cases for the steering system. The test cases should include scenarios for changing the speed of the vehicle while steering from left to right and lane-changing maneuvers. The desired result is a process of simulating a </a:t>
            </a:r>
            <a:r>
              <a:rPr lang="en-US" b="0" i="0" u="none" strike="noStrike" dirty="0">
                <a:effectLst/>
                <a:latin typeface="Times New Roman" panose="02020603050405020304" pitchFamily="18" charset="0"/>
                <a:cs typeface="Times New Roman" panose="02020603050405020304" pitchFamily="18" charset="0"/>
              </a:rPr>
              <a:t>steering system</a:t>
            </a:r>
            <a:r>
              <a:rPr lang="en-US" b="0" i="0" dirty="0">
                <a:solidFill>
                  <a:srgbClr val="050E17"/>
                </a:solidFill>
                <a:effectLst/>
                <a:latin typeface="Times New Roman" panose="02020603050405020304" pitchFamily="18" charset="0"/>
                <a:cs typeface="Times New Roman" panose="02020603050405020304" pitchFamily="18" charset="0"/>
              </a:rPr>
              <a:t> using </a:t>
            </a:r>
            <a:r>
              <a:rPr lang="en-US" b="0" i="0" u="none" strike="noStrike" dirty="0" err="1">
                <a:effectLst/>
                <a:latin typeface="Times New Roman" panose="02020603050405020304" pitchFamily="18" charset="0"/>
                <a:cs typeface="Times New Roman" panose="02020603050405020304" pitchFamily="18" charset="0"/>
              </a:rPr>
              <a:t>Simscape</a:t>
            </a:r>
            <a:r>
              <a:rPr lang="en-US" b="0" i="0" u="none" strike="noStrike" dirty="0">
                <a:effectLst/>
                <a:latin typeface="Times New Roman" panose="02020603050405020304" pitchFamily="18" charset="0"/>
                <a:cs typeface="Times New Roman" panose="02020603050405020304" pitchFamily="18" charset="0"/>
              </a:rPr>
              <a:t> Multibody</a:t>
            </a:r>
            <a:r>
              <a:rPr lang="en-US" b="0" i="0" dirty="0">
                <a:solidFill>
                  <a:srgbClr val="050E17"/>
                </a:solidFill>
                <a:effectLst/>
                <a:latin typeface="Times New Roman" panose="02020603050405020304" pitchFamily="18" charset="0"/>
                <a:cs typeface="Times New Roman" panose="02020603050405020304" pitchFamily="18" charset="0"/>
              </a:rPr>
              <a:t> and analyzing the torque-steering wheel angle relationship from the </a:t>
            </a:r>
            <a:r>
              <a:rPr lang="en-US" b="0" i="0" u="none" strike="noStrike" dirty="0">
                <a:effectLst/>
                <a:latin typeface="Times New Roman" panose="02020603050405020304" pitchFamily="18" charset="0"/>
                <a:cs typeface="Times New Roman" panose="02020603050405020304" pitchFamily="18" charset="0"/>
              </a:rPr>
              <a:t>test cases</a:t>
            </a:r>
            <a:r>
              <a:rPr lang="en-US" b="0" i="0" dirty="0">
                <a:solidFill>
                  <a:srgbClr val="050E17"/>
                </a:solidFill>
                <a:effectLst/>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026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459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n-lt"/>
              </a:rPr>
              <a:t>The steering system is designed to ensure proper kinematic turning of the vehicle.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n-lt"/>
              </a:rPr>
              <a:t>The aim of this project is to simulate a steering system based on the parameters of a Toyota </a:t>
            </a:r>
            <a:r>
              <a:rPr lang="en-US" dirty="0" err="1">
                <a:latin typeface="+mn-lt"/>
              </a:rPr>
              <a:t>Vios</a:t>
            </a:r>
            <a:r>
              <a:rPr lang="en-US" dirty="0">
                <a:latin typeface="+mn-lt"/>
              </a:rPr>
              <a:t> car, in order to further study this mechanism.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thông</a:t>
            </a:r>
            <a:r>
              <a:rPr lang="en-US" dirty="0"/>
              <a:t> </a:t>
            </a:r>
            <a:r>
              <a:rPr lang="en-US" dirty="0" err="1"/>
              <a:t>số</a:t>
            </a:r>
            <a:r>
              <a:rPr lang="en-US" dirty="0"/>
              <a:t> </a:t>
            </a:r>
            <a:r>
              <a:rPr lang="en-US" dirty="0" err="1"/>
              <a:t>trên</a:t>
            </a:r>
            <a:r>
              <a:rPr lang="en-US" dirty="0"/>
              <a:t> 3d</a:t>
            </a:r>
          </a:p>
          <a:p>
            <a:pPr marL="0" lvl="0" indent="0" algn="l" rtl="0">
              <a:spcBef>
                <a:spcPts val="0"/>
              </a:spcBef>
              <a:spcAft>
                <a:spcPts val="0"/>
              </a:spcAft>
              <a:buNone/>
            </a:pPr>
            <a:r>
              <a:rPr lang="en-US" dirty="0"/>
              <a:t>+ </a:t>
            </a:r>
            <a:r>
              <a:rPr lang="en-US" dirty="0" err="1"/>
              <a:t>sơ</a:t>
            </a:r>
            <a:r>
              <a:rPr lang="en-US" dirty="0"/>
              <a:t> </a:t>
            </a:r>
            <a:r>
              <a:rPr lang="en-US" dirty="0" err="1"/>
              <a:t>đồ</a:t>
            </a:r>
            <a:r>
              <a:rPr lang="en-US" dirty="0"/>
              <a:t> </a:t>
            </a:r>
            <a:r>
              <a:rPr lang="en-US" dirty="0" err="1"/>
              <a:t>nguyên</a:t>
            </a:r>
            <a:r>
              <a:rPr lang="en-US" dirty="0"/>
              <a:t> </a:t>
            </a:r>
            <a:r>
              <a:rPr lang="en-US" dirty="0" err="1"/>
              <a:t>lý</a:t>
            </a:r>
            <a:r>
              <a:rPr lang="en-US" dirty="0"/>
              <a:t> </a:t>
            </a:r>
            <a:r>
              <a:rPr lang="en-US" dirty="0" err="1"/>
              <a:t>khâu</a:t>
            </a:r>
            <a:r>
              <a:rPr lang="en-US" dirty="0"/>
              <a:t> </a:t>
            </a:r>
            <a:r>
              <a:rPr lang="en-US" dirty="0" err="1"/>
              <a:t>khớp</a:t>
            </a:r>
            <a:endParaRPr lang="en-US" dirty="0"/>
          </a:p>
          <a:p>
            <a:pPr marL="0" lvl="0" indent="0" algn="l" rtl="0">
              <a:spcBef>
                <a:spcPts val="0"/>
              </a:spcBef>
              <a:spcAft>
                <a:spcPts val="0"/>
              </a:spcAft>
              <a:buNone/>
            </a:pPr>
            <a:r>
              <a:rPr lang="en-US" dirty="0"/>
              <a:t>+ </a:t>
            </a:r>
            <a:r>
              <a:rPr lang="en-US" dirty="0" err="1"/>
              <a:t>hình</a:t>
            </a:r>
            <a:r>
              <a:rPr lang="en-US" dirty="0"/>
              <a:t> </a:t>
            </a:r>
            <a:r>
              <a:rPr lang="en-US" dirty="0" err="1"/>
              <a:t>mô</a:t>
            </a:r>
            <a:r>
              <a:rPr lang="en-US" dirty="0"/>
              <a:t> </a:t>
            </a:r>
            <a:r>
              <a:rPr lang="en-US" dirty="0" err="1"/>
              <a:t>hình</a:t>
            </a:r>
            <a:r>
              <a:rPr lang="en-US" dirty="0"/>
              <a:t> </a:t>
            </a:r>
            <a:r>
              <a:rPr lang="en-US" dirty="0" err="1"/>
              <a:t>vios</a:t>
            </a:r>
            <a:endParaRPr lang="en-US" dirty="0"/>
          </a:p>
          <a:p>
            <a:pPr marL="0" lvl="0" indent="0" algn="l" rtl="0">
              <a:spcBef>
                <a:spcPts val="0"/>
              </a:spcBef>
              <a:spcAft>
                <a:spcPts val="0"/>
              </a:spcAft>
              <a:buNone/>
            </a:pPr>
            <a:r>
              <a:rPr lang="en-US" dirty="0" err="1"/>
              <a:t>Hình</a:t>
            </a:r>
            <a:r>
              <a:rPr lang="en-US" dirty="0"/>
              <a:t> </a:t>
            </a:r>
            <a:r>
              <a:rPr lang="en-US" dirty="0" err="1"/>
              <a:t>chụp</a:t>
            </a:r>
            <a:r>
              <a:rPr lang="en-US" dirty="0"/>
              <a:t> -&gt; </a:t>
            </a:r>
            <a:r>
              <a:rPr lang="en-US" dirty="0" err="1"/>
              <a:t>khâu</a:t>
            </a:r>
            <a:r>
              <a:rPr lang="en-US" dirty="0"/>
              <a:t> </a:t>
            </a:r>
            <a:r>
              <a:rPr lang="en-US" dirty="0" err="1"/>
              <a:t>khớp</a:t>
            </a:r>
            <a:r>
              <a:rPr lang="en-US" dirty="0"/>
              <a:t> -&gt; 3d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Bao </a:t>
            </a:r>
            <a:r>
              <a:rPr lang="en-US" dirty="0" err="1"/>
              <a:t>nhieu</a:t>
            </a:r>
            <a:r>
              <a:rPr lang="en-US" dirty="0"/>
              <a:t> </a:t>
            </a:r>
            <a:r>
              <a:rPr lang="en-US" dirty="0" err="1"/>
              <a:t>khớp</a:t>
            </a:r>
            <a:r>
              <a:rPr lang="en-US" dirty="0"/>
              <a:t>, </a:t>
            </a:r>
            <a:r>
              <a:rPr lang="en-US" dirty="0" err="1"/>
              <a:t>loại</a:t>
            </a:r>
            <a:r>
              <a:rPr lang="en-US" dirty="0"/>
              <a:t> </a:t>
            </a:r>
            <a:r>
              <a:rPr lang="en-US" dirty="0" err="1"/>
              <a:t>gì</a:t>
            </a:r>
            <a:r>
              <a:rPr lang="en-US" dirty="0"/>
              <a:t>? -&gt; </a:t>
            </a:r>
            <a:r>
              <a:rPr lang="en-US" dirty="0" err="1"/>
              <a:t>Hình</a:t>
            </a:r>
            <a:r>
              <a:rPr lang="en-US" dirty="0"/>
              <a:t> 3d </a:t>
            </a:r>
            <a:r>
              <a:rPr lang="en-US" dirty="0" err="1"/>
              <a:t>tách</a:t>
            </a:r>
            <a:r>
              <a:rPr lang="en-US" dirty="0"/>
              <a:t> </a:t>
            </a:r>
            <a:r>
              <a:rPr lang="en-US" dirty="0" err="1"/>
              <a:t>ra</a:t>
            </a:r>
            <a:endParaRPr lang="en-US" dirty="0"/>
          </a:p>
          <a:p>
            <a:pPr marL="0" lvl="0" indent="0" algn="l" rtl="0">
              <a:spcBef>
                <a:spcPts val="0"/>
              </a:spcBef>
              <a:spcAft>
                <a:spcPts val="0"/>
              </a:spcAft>
              <a:buNone/>
            </a:pPr>
            <a:r>
              <a:rPr lang="en-US" dirty="0" err="1"/>
              <a:t>Thêm</a:t>
            </a:r>
            <a:r>
              <a:rPr lang="en-US" dirty="0"/>
              <a:t> pt </a:t>
            </a:r>
            <a:r>
              <a:rPr lang="en-US" dirty="0" err="1"/>
              <a:t>động</a:t>
            </a:r>
            <a:r>
              <a:rPr lang="en-US" dirty="0"/>
              <a:t> </a:t>
            </a:r>
            <a:r>
              <a:rPr lang="en-US" dirty="0" err="1"/>
              <a:t>lực</a:t>
            </a:r>
            <a:r>
              <a:rPr lang="en-US" dirty="0"/>
              <a:t> </a:t>
            </a:r>
            <a:r>
              <a:rPr lang="en-US" dirty="0" err="1"/>
              <a:t>học</a:t>
            </a:r>
            <a:r>
              <a:rPr lang="en-US" dirty="0"/>
              <a:t>(</a:t>
            </a:r>
            <a:r>
              <a:rPr lang="en-US" dirty="0" err="1"/>
              <a:t>trong</a:t>
            </a:r>
            <a:r>
              <a:rPr lang="en-US" dirty="0"/>
              <a:t> </a:t>
            </a:r>
            <a:r>
              <a:rPr lang="en-US" dirty="0" err="1"/>
              <a:t>tập</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them slide </a:t>
            </a:r>
            <a:r>
              <a:rPr lang="en-US" dirty="0" err="1"/>
              <a:t>gthich</a:t>
            </a:r>
            <a:r>
              <a:rPr lang="en-US" dirty="0"/>
              <a:t> rang </a:t>
            </a:r>
            <a:r>
              <a:rPr lang="en-US" dirty="0" err="1"/>
              <a:t>buộc</a:t>
            </a:r>
            <a:r>
              <a:rPr lang="en-US" dirty="0"/>
              <a:t> </a:t>
            </a:r>
            <a:r>
              <a:rPr lang="en-US" dirty="0" err="1"/>
              <a:t>bên</a:t>
            </a:r>
            <a:r>
              <a:rPr lang="en-US" dirty="0"/>
              <a:t> solid (</a:t>
            </a:r>
            <a:r>
              <a:rPr lang="en-US" dirty="0" err="1"/>
              <a:t>khớp</a:t>
            </a:r>
            <a:r>
              <a:rPr lang="en-US" dirty="0"/>
              <a:t> </a:t>
            </a:r>
            <a:r>
              <a:rPr lang="en-US" dirty="0" err="1"/>
              <a:t>cầu</a:t>
            </a:r>
            <a:r>
              <a:rPr lang="en-US" dirty="0"/>
              <a:t>, </a:t>
            </a:r>
            <a:r>
              <a:rPr lang="en-US" dirty="0" err="1"/>
              <a:t>trượt</a:t>
            </a:r>
            <a:r>
              <a:rPr lang="en-US" dirty="0"/>
              <a:t>, rack &amp; pinion) – </a:t>
            </a:r>
            <a:r>
              <a:rPr lang="en-US" dirty="0" err="1"/>
              <a:t>các</a:t>
            </a:r>
            <a:r>
              <a:rPr lang="en-US" dirty="0"/>
              <a:t> </a:t>
            </a:r>
            <a:r>
              <a:rPr lang="en-US" dirty="0" err="1"/>
              <a:t>bước</a:t>
            </a:r>
            <a:r>
              <a:rPr lang="en-US" dirty="0"/>
              <a:t> </a:t>
            </a:r>
            <a:r>
              <a:rPr lang="en-US" dirty="0" err="1"/>
              <a:t>thực</a:t>
            </a:r>
            <a:r>
              <a:rPr lang="en-US" dirty="0"/>
              <a:t> </a:t>
            </a:r>
            <a:r>
              <a:rPr lang="en-US" dirty="0" err="1"/>
              <a:t>hiện</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Quy </a:t>
            </a:r>
            <a:r>
              <a:rPr lang="en-US" dirty="0" err="1"/>
              <a:t>tắc</a:t>
            </a:r>
            <a:r>
              <a:rPr lang="en-US" dirty="0"/>
              <a:t> </a:t>
            </a:r>
            <a:r>
              <a:rPr lang="en-US" dirty="0" err="1"/>
              <a:t>yêu</a:t>
            </a:r>
            <a:r>
              <a:rPr lang="en-US" dirty="0"/>
              <a:t> </a:t>
            </a:r>
            <a:r>
              <a:rPr lang="en-US" dirty="0" err="1"/>
              <a:t>cầu</a:t>
            </a:r>
            <a:r>
              <a:rPr lang="en-US" dirty="0"/>
              <a:t>?</a:t>
            </a:r>
          </a:p>
          <a:p>
            <a:endParaRPr lang="en-US" dirty="0"/>
          </a:p>
        </p:txBody>
      </p:sp>
    </p:spTree>
    <p:extLst>
      <p:ext uri="{BB962C8B-B14F-4D97-AF65-F5344CB8AC3E}">
        <p14:creationId xmlns:p14="http://schemas.microsoft.com/office/powerpoint/2010/main" val="197865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89535" lvl="0" indent="-342900" algn="just">
              <a:lnSpc>
                <a:spcPct val="15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Firstly,</a:t>
            </a:r>
            <a:r>
              <a:rPr lang="en-US" sz="1800" b="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to make sure the model is valid, I checked the kinematic equation of steering by using algebraic method</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endParaRPr>
          </a:p>
          <a:p>
            <a:pPr marL="342900" marR="89535" lvl="0" indent="-342900" algn="just">
              <a:lnSpc>
                <a:spcPct val="150000"/>
              </a:lnSpc>
              <a:buSzPts val="1000"/>
              <a:buFont typeface="Symbol" panose="05050102010706020507" pitchFamily="18" charset="2"/>
              <a:buChar char=""/>
              <a:tabLst>
                <a:tab pos="457200" algn="l"/>
              </a:tabLs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endParaRPr>
          </a:p>
          <a:p>
            <a:pPr marL="342900" marR="89535" lvl="0" indent="-342900" algn="just">
              <a:lnSpc>
                <a:spcPct val="15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800" b="1" baseline="-250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turning angle of the inner steering wheel (degrees);</a:t>
            </a:r>
          </a:p>
          <a:p>
            <a:pPr marL="342900" marR="89535" lvl="0" indent="-342900" algn="just">
              <a:lnSpc>
                <a:spcPct val="150000"/>
              </a:lnSpc>
              <a:buSzPts val="1000"/>
              <a:buFont typeface="Symbol" panose="05050102010706020507" pitchFamily="18" charset="2"/>
              <a:buChar char=""/>
              <a:tabLst>
                <a:tab pos="457200" algn="l"/>
              </a:tabLs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δi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turning angle of the outer steering wheel (degrees);</a:t>
            </a:r>
          </a:p>
          <a:p>
            <a:pPr marL="342900" marR="89535" lvl="0" indent="-342900" algn="just">
              <a:lnSpc>
                <a:spcPct val="15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wheelbase of the vehicle (mm);</a:t>
            </a:r>
          </a:p>
          <a:p>
            <a:pPr marL="342900" marR="89535" lvl="0" indent="-342900" algn="just">
              <a:lnSpc>
                <a:spcPct val="15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Calibri" panose="020F0502020204030204" pitchFamily="34" charset="0"/>
              </a:rPr>
              <a:t>B</a:t>
            </a:r>
            <a:r>
              <a:rPr lang="en-US" sz="1800" b="1" baseline="-25000" dirty="0">
                <a:effectLst/>
                <a:latin typeface="Times New Roman" panose="02020603050405020304" pitchFamily="18" charset="0"/>
                <a:ea typeface="Calibri" panose="020F0502020204030204" pitchFamily="34" charset="0"/>
              </a:rPr>
              <a:t>0</a:t>
            </a:r>
            <a:r>
              <a:rPr lang="en-US" sz="1800" dirty="0">
                <a:effectLst/>
                <a:latin typeface="Times New Roman" panose="02020603050405020304" pitchFamily="18" charset="0"/>
                <a:ea typeface="Calibri" panose="020F0502020204030204" pitchFamily="34" charset="0"/>
              </a:rPr>
              <a:t>: the track width of the vehicle (mm</a:t>
            </a:r>
          </a:p>
          <a:p>
            <a:pPr marL="342900" marR="89535" lvl="0" indent="-342900" algn="just" defTabSz="914400" rtl="0" eaLnBrk="1" fontAlgn="auto" latinLnBrk="0" hangingPunct="1">
              <a:lnSpc>
                <a:spcPct val="150000"/>
              </a:lnSpc>
              <a:spcBef>
                <a:spcPts val="0"/>
              </a:spcBef>
              <a:spcAft>
                <a:spcPts val="0"/>
              </a:spcAft>
              <a:buClr>
                <a:srgbClr val="000000"/>
              </a:buClr>
              <a:buSzPts val="1000"/>
              <a:buFont typeface="Symbol" panose="05050102010706020507" pitchFamily="18" charset="2"/>
              <a:buChar char=""/>
              <a:tabLst>
                <a:tab pos="457200" algn="l"/>
              </a:tabLst>
              <a:defRPr/>
            </a:pPr>
            <a:r>
              <a:rPr lang="en-US" sz="1100" dirty="0">
                <a:effectLst/>
                <a:latin typeface="Times New Roman" panose="02020603050405020304" pitchFamily="18" charset="0"/>
                <a:ea typeface="Calibri" panose="020F0502020204030204" pitchFamily="34" charset="0"/>
              </a:rPr>
              <a:t>The algebraic method evaluates the degree of lateral slipping through the coefficient </a:t>
            </a:r>
            <a:r>
              <a:rPr lang="en-US" sz="1100" dirty="0" err="1">
                <a:effectLst/>
                <a:latin typeface="Times New Roman" panose="02020603050405020304" pitchFamily="18" charset="0"/>
                <a:ea typeface="Calibri" panose="020F0502020204030204" pitchFamily="34" charset="0"/>
              </a:rPr>
              <a:t>δi</a:t>
            </a:r>
            <a:r>
              <a:rPr lang="en-US" sz="1100" dirty="0">
                <a:effectLst/>
                <a:latin typeface="Times New Roman" panose="02020603050405020304" pitchFamily="18" charset="0"/>
                <a:ea typeface="Calibri" panose="020F0502020204030204" pitchFamily="34" charset="0"/>
              </a:rPr>
              <a:t>, which is determined by the following formula</a:t>
            </a:r>
            <a:endParaRPr lang="en-US" sz="1200" dirty="0"/>
          </a:p>
          <a:p>
            <a:pPr marL="342900" marR="89535" lvl="0" indent="-342900" algn="just">
              <a:lnSpc>
                <a:spcPct val="150000"/>
              </a:lnSpc>
              <a:buSzPts val="1000"/>
              <a:buFont typeface="Symbol" panose="05050102010706020507" pitchFamily="18" charset="2"/>
              <a:buChar char=""/>
              <a:tabLst>
                <a:tab pos="457200" algn="l"/>
              </a:tabLst>
            </a:pPr>
            <a:endParaRPr dirty="0"/>
          </a:p>
        </p:txBody>
      </p:sp>
    </p:spTree>
    <p:extLst>
      <p:ext uri="{BB962C8B-B14F-4D97-AF65-F5344CB8AC3E}">
        <p14:creationId xmlns:p14="http://schemas.microsoft.com/office/powerpoint/2010/main" val="2501052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R="89535" indent="450215">
              <a:lnSpc>
                <a:spcPct val="150000"/>
              </a:lnSpc>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For the cars currently in use, the oscillation coefficient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δi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is within the range of δ = 0.9 to 1.07????. Therefore, based on the calculation results, it can be seen that the steering trapezium of the vehicle, which has specifications similar to the Toyota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Vios</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ensures that the turning condition is met without lateral slipping.</a:t>
            </a:r>
          </a:p>
          <a:p>
            <a:pPr marR="89535" indent="450215">
              <a:lnSpc>
                <a:spcPct val="150000"/>
              </a:lnSpc>
              <a:spcAft>
                <a:spcPts val="0"/>
              </a:spcAft>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apendix</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512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29025" y="1033050"/>
            <a:ext cx="7286100" cy="266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500" b="1">
                <a:solidFill>
                  <a:schemeClr val="dk2"/>
                </a:solidFill>
                <a:latin typeface="Montserrat"/>
                <a:ea typeface="Montserrat"/>
                <a:cs typeface="Montserrat"/>
                <a:sym typeface="Montserrat"/>
              </a:defRPr>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04438" y="3700949"/>
            <a:ext cx="4535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82" name="Google Shape;82;p2"/>
          <p:cNvGrpSpPr/>
          <p:nvPr/>
        </p:nvGrpSpPr>
        <p:grpSpPr>
          <a:xfrm>
            <a:off x="4546228" y="4938371"/>
            <a:ext cx="4742138" cy="494404"/>
            <a:chOff x="-398247" y="1215021"/>
            <a:chExt cx="4742138" cy="494404"/>
          </a:xfrm>
        </p:grpSpPr>
        <p:sp>
          <p:nvSpPr>
            <p:cNvPr id="83" name="Google Shape;8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
          <p:cNvGrpSpPr/>
          <p:nvPr/>
        </p:nvGrpSpPr>
        <p:grpSpPr>
          <a:xfrm>
            <a:off x="8731485" y="2090087"/>
            <a:ext cx="161231" cy="340081"/>
            <a:chOff x="5962902" y="3181527"/>
            <a:chExt cx="161231" cy="340081"/>
          </a:xfrm>
        </p:grpSpPr>
        <p:sp>
          <p:nvSpPr>
            <p:cNvPr id="135" name="Google Shape;135;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
          <p:cNvGrpSpPr/>
          <p:nvPr/>
        </p:nvGrpSpPr>
        <p:grpSpPr>
          <a:xfrm>
            <a:off x="7325382" y="4938365"/>
            <a:ext cx="1963003" cy="205136"/>
            <a:chOff x="7283157" y="5024390"/>
            <a:chExt cx="1963003" cy="205136"/>
          </a:xfrm>
        </p:grpSpPr>
        <p:sp>
          <p:nvSpPr>
            <p:cNvPr id="141" name="Google Shape;141;p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a:off x="251285" y="3735659"/>
            <a:ext cx="161231" cy="340081"/>
            <a:chOff x="5962902" y="3181527"/>
            <a:chExt cx="161231" cy="340081"/>
          </a:xfrm>
        </p:grpSpPr>
        <p:sp>
          <p:nvSpPr>
            <p:cNvPr id="156" name="Google Shape;156;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5">
            <a:extLst>
              <a:ext uri="{FF2B5EF4-FFF2-40B4-BE49-F238E27FC236}">
                <a16:creationId xmlns:a16="http://schemas.microsoft.com/office/drawing/2014/main" id="{C53A9B8A-85E0-6996-569A-1E6F453FB976}"/>
              </a:ext>
            </a:extLst>
          </p:cNvPr>
          <p:cNvSpPr>
            <a:spLocks noGrp="1"/>
          </p:cNvSpPr>
          <p:nvPr>
            <p:ph type="sldNum" sz="quarter" idx="12"/>
          </p:nvPr>
        </p:nvSpPr>
        <p:spPr>
          <a:xfrm>
            <a:off x="8312217" y="4623802"/>
            <a:ext cx="2743200" cy="365125"/>
          </a:xfrm>
          <a:prstGeom prst="rect">
            <a:avLst/>
          </a:prstGeom>
        </p:spPr>
        <p:txBody>
          <a:bodyPr/>
          <a:lstStyle>
            <a:lvl1pPr>
              <a:defRPr sz="2000" b="1"/>
            </a:lvl1pPr>
          </a:lstStyle>
          <a:p>
            <a:fld id="{34D1EEE8-65D4-4EAF-A449-0925ADE44F8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2AF8D8-B08D-4C4C-AD54-590B95429D66}" type="datetimeFigureOut">
              <a:rPr lang="en-US" smtClean="0"/>
              <a:t>6/7/2023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496115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2AF8D8-B08D-4C4C-AD54-590B95429D66}" type="datetimeFigureOut">
              <a:rPr lang="en-US" smtClean="0"/>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372963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2AF8D8-B08D-4C4C-AD54-590B95429D66}" type="datetimeFigureOut">
              <a:rPr lang="en-US" smtClean="0"/>
              <a:t>6/7/2023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3417828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2AF8D8-B08D-4C4C-AD54-590B95429D66}"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2723068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2AF8D8-B08D-4C4C-AD54-590B95429D66}"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21219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AF8D8-B08D-4C4C-AD54-590B95429D66}"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3462080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AF8D8-B08D-4C4C-AD54-590B95429D66}"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1817599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15100" y="1697925"/>
            <a:ext cx="5815800" cy="24867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dk2"/>
              </a:buClr>
              <a:buSzPts val="1600"/>
              <a:buChar char="●"/>
              <a:defRPr sz="1600"/>
            </a:lvl1pPr>
            <a:lvl2pPr marL="914400" lvl="1" indent="-330200" rtl="0">
              <a:lnSpc>
                <a:spcPct val="100000"/>
              </a:lnSpc>
              <a:spcBef>
                <a:spcPts val="0"/>
              </a:spcBef>
              <a:spcAft>
                <a:spcPts val="0"/>
              </a:spcAft>
              <a:buSzPts val="1600"/>
              <a:buFont typeface="Montserrat"/>
              <a:buChar char="○"/>
              <a:defRPr/>
            </a:lvl2pPr>
            <a:lvl3pPr marL="1371600" lvl="2" indent="-330200" rtl="0">
              <a:spcBef>
                <a:spcPts val="0"/>
              </a:spcBef>
              <a:spcAft>
                <a:spcPts val="0"/>
              </a:spcAft>
              <a:buSzPts val="1600"/>
              <a:buFont typeface="Montserrat"/>
              <a:buChar char="■"/>
              <a:defRPr/>
            </a:lvl3pPr>
            <a:lvl4pPr marL="1828800" lvl="3" indent="-330200" rtl="0">
              <a:spcBef>
                <a:spcPts val="0"/>
              </a:spcBef>
              <a:spcAft>
                <a:spcPts val="0"/>
              </a:spcAft>
              <a:buSzPts val="1600"/>
              <a:buFont typeface="Montserrat"/>
              <a:buChar char="●"/>
              <a:defRPr/>
            </a:lvl4pPr>
            <a:lvl5pPr marL="2286000" lvl="4" indent="-330200" rtl="0">
              <a:spcBef>
                <a:spcPts val="0"/>
              </a:spcBef>
              <a:spcAft>
                <a:spcPts val="0"/>
              </a:spcAft>
              <a:buSzPts val="1600"/>
              <a:buFont typeface="Montserrat"/>
              <a:buChar char="○"/>
              <a:defRPr/>
            </a:lvl5pPr>
            <a:lvl6pPr marL="2743200" lvl="5" indent="-330200" rtl="0">
              <a:spcBef>
                <a:spcPts val="0"/>
              </a:spcBef>
              <a:spcAft>
                <a:spcPts val="0"/>
              </a:spcAft>
              <a:buSzPts val="1600"/>
              <a:buFont typeface="Montserrat"/>
              <a:buChar char="■"/>
              <a:defRPr/>
            </a:lvl6pPr>
            <a:lvl7pPr marL="3200400" lvl="6" indent="-330200" rtl="0">
              <a:spcBef>
                <a:spcPts val="0"/>
              </a:spcBef>
              <a:spcAft>
                <a:spcPts val="0"/>
              </a:spcAft>
              <a:buSzPts val="1600"/>
              <a:buFont typeface="Montserrat"/>
              <a:buChar char="●"/>
              <a:defRPr/>
            </a:lvl7pPr>
            <a:lvl8pPr marL="3657600" lvl="7" indent="-330200" rtl="0">
              <a:spcBef>
                <a:spcPts val="0"/>
              </a:spcBef>
              <a:spcAft>
                <a:spcPts val="0"/>
              </a:spcAft>
              <a:buSzPts val="1600"/>
              <a:buFont typeface="Montserrat"/>
              <a:buChar char="○"/>
              <a:defRPr/>
            </a:lvl8pPr>
            <a:lvl9pPr marL="4114800" lvl="8" indent="-330200" rtl="0">
              <a:spcBef>
                <a:spcPts val="0"/>
              </a:spcBef>
              <a:spcAft>
                <a:spcPts val="0"/>
              </a:spcAft>
              <a:buSzPts val="1600"/>
              <a:buFont typeface="Montserrat"/>
              <a:buChar char="■"/>
              <a:defRPr/>
            </a:lvl9pPr>
          </a:lstStyle>
          <a:p>
            <a:endParaRPr/>
          </a:p>
        </p:txBody>
      </p:sp>
      <p:sp>
        <p:nvSpPr>
          <p:cNvPr id="21" name="Google Shape;21;p4"/>
          <p:cNvSpPr txBox="1">
            <a:spLocks noGrp="1"/>
          </p:cNvSpPr>
          <p:nvPr>
            <p:ph type="title"/>
          </p:nvPr>
        </p:nvSpPr>
        <p:spPr>
          <a:xfrm>
            <a:off x="715100" y="563625"/>
            <a:ext cx="7713900" cy="61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 name="Google Shape;22;p4"/>
          <p:cNvPicPr preferRelativeResize="0"/>
          <p:nvPr/>
        </p:nvPicPr>
        <p:blipFill>
          <a:blip r:embed="rId2">
            <a:alphaModFix amt="6000"/>
          </a:blip>
          <a:stretch>
            <a:fillRect/>
          </a:stretch>
        </p:blipFill>
        <p:spPr>
          <a:xfrm rot="10800000" flipH="1">
            <a:off x="6128725" y="1891400"/>
            <a:ext cx="3436724" cy="3466049"/>
          </a:xfrm>
          <a:prstGeom prst="rect">
            <a:avLst/>
          </a:prstGeom>
          <a:noFill/>
          <a:ln>
            <a:noFill/>
          </a:ln>
        </p:spPr>
      </p:pic>
      <p:cxnSp>
        <p:nvCxnSpPr>
          <p:cNvPr id="23" name="Google Shape;23;p4"/>
          <p:cNvCxnSpPr/>
          <p:nvPr/>
        </p:nvCxnSpPr>
        <p:spPr>
          <a:xfrm rot="10800000">
            <a:off x="738900" y="546875"/>
            <a:ext cx="7666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1609865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8"/>
        <p:cNvGrpSpPr/>
        <p:nvPr/>
      </p:nvGrpSpPr>
      <p:grpSpPr>
        <a:xfrm>
          <a:off x="0" y="0"/>
          <a:ext cx="0" cy="0"/>
          <a:chOff x="0" y="0"/>
          <a:chExt cx="0" cy="0"/>
        </a:xfrm>
      </p:grpSpPr>
      <p:sp>
        <p:nvSpPr>
          <p:cNvPr id="939" name="Google Shape;939;p9"/>
          <p:cNvSpPr txBox="1">
            <a:spLocks noGrp="1"/>
          </p:cNvSpPr>
          <p:nvPr>
            <p:ph type="title"/>
          </p:nvPr>
        </p:nvSpPr>
        <p:spPr>
          <a:xfrm>
            <a:off x="1997700" y="1496213"/>
            <a:ext cx="5148600" cy="10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b="1">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0" name="Google Shape;940;p9"/>
          <p:cNvSpPr txBox="1">
            <a:spLocks noGrp="1"/>
          </p:cNvSpPr>
          <p:nvPr>
            <p:ph type="subTitle" idx="1"/>
          </p:nvPr>
        </p:nvSpPr>
        <p:spPr>
          <a:xfrm>
            <a:off x="1998000" y="2418188"/>
            <a:ext cx="5148300" cy="122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085" name="Google Shape;1085;p9"/>
          <p:cNvGrpSpPr/>
          <p:nvPr/>
        </p:nvGrpSpPr>
        <p:grpSpPr>
          <a:xfrm rot="10800000">
            <a:off x="8730521" y="1077536"/>
            <a:ext cx="161231" cy="340081"/>
            <a:chOff x="5962902" y="3181527"/>
            <a:chExt cx="161231" cy="340081"/>
          </a:xfrm>
        </p:grpSpPr>
        <p:sp>
          <p:nvSpPr>
            <p:cNvPr id="1086" name="Google Shape;1086;p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5">
            <a:extLst>
              <a:ext uri="{FF2B5EF4-FFF2-40B4-BE49-F238E27FC236}">
                <a16:creationId xmlns:a16="http://schemas.microsoft.com/office/drawing/2014/main" id="{7D2040BB-74C1-1BD2-E4CA-A051800C48A4}"/>
              </a:ext>
            </a:extLst>
          </p:cNvPr>
          <p:cNvSpPr>
            <a:spLocks noGrp="1"/>
          </p:cNvSpPr>
          <p:nvPr>
            <p:ph type="sldNum" sz="quarter" idx="12"/>
          </p:nvPr>
        </p:nvSpPr>
        <p:spPr>
          <a:xfrm>
            <a:off x="8312217" y="4623802"/>
            <a:ext cx="2743200" cy="365125"/>
          </a:xfrm>
          <a:prstGeom prst="rect">
            <a:avLst/>
          </a:prstGeom>
        </p:spPr>
        <p:txBody>
          <a:bodyPr/>
          <a:lstStyle>
            <a:lvl1pPr>
              <a:defRPr sz="2000" b="1"/>
            </a:lvl1pPr>
          </a:lstStyle>
          <a:p>
            <a:fld id="{34D1EEE8-65D4-4EAF-A449-0925ADE44F8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6"/>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E1253A4-24C8-EC75-8F1A-CC64B4CD109D}"/>
              </a:ext>
            </a:extLst>
          </p:cNvPr>
          <p:cNvSpPr>
            <a:spLocks noGrp="1"/>
          </p:cNvSpPr>
          <p:nvPr>
            <p:ph type="sldNum" sz="quarter" idx="12"/>
          </p:nvPr>
        </p:nvSpPr>
        <p:spPr>
          <a:xfrm>
            <a:off x="8312217" y="4623802"/>
            <a:ext cx="2743200" cy="365125"/>
          </a:xfrm>
          <a:prstGeom prst="rect">
            <a:avLst/>
          </a:prstGeom>
        </p:spPr>
        <p:txBody>
          <a:bodyPr/>
          <a:lstStyle>
            <a:lvl1pPr>
              <a:defRPr sz="2000" b="1"/>
            </a:lvl1pPr>
          </a:lstStyle>
          <a:p>
            <a:fld id="{34D1EEE8-65D4-4EAF-A449-0925ADE44F8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05"/>
        <p:cNvGrpSpPr/>
        <p:nvPr/>
      </p:nvGrpSpPr>
      <p:grpSpPr>
        <a:xfrm>
          <a:off x="0" y="0"/>
          <a:ext cx="0" cy="0"/>
          <a:chOff x="0" y="0"/>
          <a:chExt cx="0" cy="0"/>
        </a:xfrm>
      </p:grpSpPr>
      <p:grpSp>
        <p:nvGrpSpPr>
          <p:cNvPr id="3906" name="Google Shape;3906;p32"/>
          <p:cNvGrpSpPr/>
          <p:nvPr/>
        </p:nvGrpSpPr>
        <p:grpSpPr>
          <a:xfrm flipH="1">
            <a:off x="-354794" y="-155006"/>
            <a:ext cx="4742138" cy="495843"/>
            <a:chOff x="4752071" y="-155006"/>
            <a:chExt cx="4742138" cy="495843"/>
          </a:xfrm>
        </p:grpSpPr>
        <p:grpSp>
          <p:nvGrpSpPr>
            <p:cNvPr id="3907" name="Google Shape;3907;p32"/>
            <p:cNvGrpSpPr/>
            <p:nvPr/>
          </p:nvGrpSpPr>
          <p:grpSpPr>
            <a:xfrm>
              <a:off x="4752071" y="-153567"/>
              <a:ext cx="4742138" cy="494404"/>
              <a:chOff x="-398247" y="1215021"/>
              <a:chExt cx="4742138" cy="494404"/>
            </a:xfrm>
          </p:grpSpPr>
          <p:sp>
            <p:nvSpPr>
              <p:cNvPr id="3908" name="Google Shape;3908;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32"/>
            <p:cNvGrpSpPr/>
            <p:nvPr/>
          </p:nvGrpSpPr>
          <p:grpSpPr>
            <a:xfrm>
              <a:off x="5921139" y="-155006"/>
              <a:ext cx="3441291" cy="359491"/>
              <a:chOff x="-306543" y="-155006"/>
              <a:chExt cx="3441291" cy="359491"/>
            </a:xfrm>
          </p:grpSpPr>
          <p:sp>
            <p:nvSpPr>
              <p:cNvPr id="3923" name="Google Shape;3923;p3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32"/>
          <p:cNvGrpSpPr/>
          <p:nvPr/>
        </p:nvGrpSpPr>
        <p:grpSpPr>
          <a:xfrm>
            <a:off x="1648421" y="-113627"/>
            <a:ext cx="7648762" cy="1657170"/>
            <a:chOff x="1639608" y="-113627"/>
            <a:chExt cx="7648762" cy="1657170"/>
          </a:xfrm>
        </p:grpSpPr>
        <p:sp>
          <p:nvSpPr>
            <p:cNvPr id="3938" name="Google Shape;3938;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32"/>
          <p:cNvGrpSpPr/>
          <p:nvPr/>
        </p:nvGrpSpPr>
        <p:grpSpPr>
          <a:xfrm flipH="1">
            <a:off x="4397274" y="4938371"/>
            <a:ext cx="4742138" cy="494404"/>
            <a:chOff x="-398247" y="1215021"/>
            <a:chExt cx="4742138" cy="494404"/>
          </a:xfrm>
        </p:grpSpPr>
        <p:sp>
          <p:nvSpPr>
            <p:cNvPr id="3941" name="Google Shape;3941;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32"/>
          <p:cNvGrpSpPr/>
          <p:nvPr/>
        </p:nvGrpSpPr>
        <p:grpSpPr>
          <a:xfrm flipH="1">
            <a:off x="6811440" y="4938365"/>
            <a:ext cx="1963003" cy="205136"/>
            <a:chOff x="7283157" y="5024390"/>
            <a:chExt cx="1963003" cy="205136"/>
          </a:xfrm>
        </p:grpSpPr>
        <p:sp>
          <p:nvSpPr>
            <p:cNvPr id="3956" name="Google Shape;3956;p3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32"/>
          <p:cNvGrpSpPr/>
          <p:nvPr/>
        </p:nvGrpSpPr>
        <p:grpSpPr>
          <a:xfrm flipH="1">
            <a:off x="8698919" y="1976358"/>
            <a:ext cx="598267" cy="598523"/>
            <a:chOff x="1850403" y="2555088"/>
            <a:chExt cx="598267" cy="598523"/>
          </a:xfrm>
        </p:grpSpPr>
        <p:sp>
          <p:nvSpPr>
            <p:cNvPr id="3971" name="Google Shape;3971;p3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32"/>
          <p:cNvGrpSpPr/>
          <p:nvPr/>
        </p:nvGrpSpPr>
        <p:grpSpPr>
          <a:xfrm flipH="1">
            <a:off x="263232" y="1091334"/>
            <a:ext cx="161231" cy="340081"/>
            <a:chOff x="5962902" y="3181527"/>
            <a:chExt cx="161231" cy="340081"/>
          </a:xfrm>
        </p:grpSpPr>
        <p:sp>
          <p:nvSpPr>
            <p:cNvPr id="4008" name="Google Shape;4008;p3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32"/>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5">
            <a:extLst>
              <a:ext uri="{FF2B5EF4-FFF2-40B4-BE49-F238E27FC236}">
                <a16:creationId xmlns:a16="http://schemas.microsoft.com/office/drawing/2014/main" id="{7A2352A8-740C-B5AA-D4BA-29B6E51E725D}"/>
              </a:ext>
            </a:extLst>
          </p:cNvPr>
          <p:cNvSpPr>
            <a:spLocks noGrp="1"/>
          </p:cNvSpPr>
          <p:nvPr>
            <p:ph type="sldNum" sz="quarter" idx="12"/>
          </p:nvPr>
        </p:nvSpPr>
        <p:spPr>
          <a:xfrm>
            <a:off x="8312217" y="4623802"/>
            <a:ext cx="2743200" cy="365125"/>
          </a:xfrm>
          <a:prstGeom prst="rect">
            <a:avLst/>
          </a:prstGeom>
        </p:spPr>
        <p:txBody>
          <a:bodyPr/>
          <a:lstStyle>
            <a:lvl1pPr>
              <a:defRPr sz="2000" b="1"/>
            </a:lvl1pPr>
          </a:lstStyle>
          <a:p>
            <a:fld id="{34D1EEE8-65D4-4EAF-A449-0925ADE44F8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4"/>
        <p:cNvGrpSpPr/>
        <p:nvPr/>
      </p:nvGrpSpPr>
      <p:grpSpPr>
        <a:xfrm>
          <a:off x="0" y="0"/>
          <a:ext cx="0" cy="0"/>
          <a:chOff x="0" y="0"/>
          <a:chExt cx="0" cy="0"/>
        </a:xfrm>
      </p:grpSpPr>
      <p:grpSp>
        <p:nvGrpSpPr>
          <p:cNvPr id="4015" name="Google Shape;4015;p33"/>
          <p:cNvGrpSpPr/>
          <p:nvPr/>
        </p:nvGrpSpPr>
        <p:grpSpPr>
          <a:xfrm>
            <a:off x="4752071" y="-155006"/>
            <a:ext cx="4742138" cy="495843"/>
            <a:chOff x="4752071" y="-155006"/>
            <a:chExt cx="4742138" cy="495843"/>
          </a:xfrm>
        </p:grpSpPr>
        <p:grpSp>
          <p:nvGrpSpPr>
            <p:cNvPr id="4016" name="Google Shape;4016;p33"/>
            <p:cNvGrpSpPr/>
            <p:nvPr/>
          </p:nvGrpSpPr>
          <p:grpSpPr>
            <a:xfrm>
              <a:off x="4752071" y="-153567"/>
              <a:ext cx="4742138" cy="494404"/>
              <a:chOff x="-398247" y="1215021"/>
              <a:chExt cx="4742138" cy="494404"/>
            </a:xfrm>
          </p:grpSpPr>
          <p:sp>
            <p:nvSpPr>
              <p:cNvPr id="4017" name="Google Shape;4017;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33"/>
            <p:cNvGrpSpPr/>
            <p:nvPr/>
          </p:nvGrpSpPr>
          <p:grpSpPr>
            <a:xfrm>
              <a:off x="5921139" y="-155006"/>
              <a:ext cx="3441291" cy="359491"/>
              <a:chOff x="-306543" y="-155006"/>
              <a:chExt cx="3441291" cy="359491"/>
            </a:xfrm>
          </p:grpSpPr>
          <p:sp>
            <p:nvSpPr>
              <p:cNvPr id="4032" name="Google Shape;4032;p3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33"/>
          <p:cNvGrpSpPr/>
          <p:nvPr/>
        </p:nvGrpSpPr>
        <p:grpSpPr>
          <a:xfrm flipH="1">
            <a:off x="-157768" y="-113627"/>
            <a:ext cx="7648762" cy="1657170"/>
            <a:chOff x="1639608" y="-113627"/>
            <a:chExt cx="7648762" cy="1657170"/>
          </a:xfrm>
        </p:grpSpPr>
        <p:sp>
          <p:nvSpPr>
            <p:cNvPr id="4047" name="Google Shape;4047;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33"/>
          <p:cNvGrpSpPr/>
          <p:nvPr/>
        </p:nvGrpSpPr>
        <p:grpSpPr>
          <a:xfrm>
            <a:off x="3" y="4938371"/>
            <a:ext cx="4742138" cy="494404"/>
            <a:chOff x="-398247" y="1215021"/>
            <a:chExt cx="4742138" cy="494404"/>
          </a:xfrm>
        </p:grpSpPr>
        <p:sp>
          <p:nvSpPr>
            <p:cNvPr id="4050" name="Google Shape;4050;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33"/>
          <p:cNvGrpSpPr/>
          <p:nvPr/>
        </p:nvGrpSpPr>
        <p:grpSpPr>
          <a:xfrm>
            <a:off x="364972" y="4938365"/>
            <a:ext cx="1963003" cy="205136"/>
            <a:chOff x="7283157" y="5024390"/>
            <a:chExt cx="1963003" cy="205136"/>
          </a:xfrm>
        </p:grpSpPr>
        <p:sp>
          <p:nvSpPr>
            <p:cNvPr id="4065" name="Google Shape;4065;p3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33"/>
          <p:cNvGrpSpPr/>
          <p:nvPr/>
        </p:nvGrpSpPr>
        <p:grpSpPr>
          <a:xfrm>
            <a:off x="-157772" y="1976358"/>
            <a:ext cx="598267" cy="598523"/>
            <a:chOff x="1850403" y="2555088"/>
            <a:chExt cx="598267" cy="598523"/>
          </a:xfrm>
        </p:grpSpPr>
        <p:sp>
          <p:nvSpPr>
            <p:cNvPr id="4080" name="Google Shape;4080;p3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33"/>
          <p:cNvGrpSpPr/>
          <p:nvPr/>
        </p:nvGrpSpPr>
        <p:grpSpPr>
          <a:xfrm>
            <a:off x="8714952" y="1091334"/>
            <a:ext cx="161231" cy="340081"/>
            <a:chOff x="5962902" y="3181527"/>
            <a:chExt cx="161231" cy="340081"/>
          </a:xfrm>
        </p:grpSpPr>
        <p:sp>
          <p:nvSpPr>
            <p:cNvPr id="4117" name="Google Shape;4117;p3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33"/>
          <p:cNvSpPr/>
          <p:nvPr/>
        </p:nvSpPr>
        <p:spPr>
          <a:xfrm>
            <a:off x="8704738"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5">
            <a:extLst>
              <a:ext uri="{FF2B5EF4-FFF2-40B4-BE49-F238E27FC236}">
                <a16:creationId xmlns:a16="http://schemas.microsoft.com/office/drawing/2014/main" id="{92821046-9768-148F-5C44-D3CF48324574}"/>
              </a:ext>
            </a:extLst>
          </p:cNvPr>
          <p:cNvSpPr>
            <a:spLocks noGrp="1"/>
          </p:cNvSpPr>
          <p:nvPr>
            <p:ph type="sldNum" sz="quarter" idx="12"/>
          </p:nvPr>
        </p:nvSpPr>
        <p:spPr>
          <a:xfrm>
            <a:off x="8312217" y="4623802"/>
            <a:ext cx="2743200" cy="365125"/>
          </a:xfrm>
          <a:prstGeom prst="rect">
            <a:avLst/>
          </a:prstGeom>
        </p:spPr>
        <p:txBody>
          <a:bodyPr/>
          <a:lstStyle>
            <a:lvl1pPr>
              <a:defRPr sz="2000" b="1"/>
            </a:lvl1pPr>
          </a:lstStyle>
          <a:p>
            <a:fld id="{34D1EEE8-65D4-4EAF-A449-0925ADE44F8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2AF8D8-B08D-4C4C-AD54-590B95429D66}"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278581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AF8D8-B08D-4C4C-AD54-590B95429D66}"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137199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AF8D8-B08D-4C4C-AD54-590B95429D66}"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462312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2AF8D8-B08D-4C4C-AD54-590B95429D66}"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6588DD-A485-234D-BC4A-81670DC6C7D8}" type="slidenum">
              <a:rPr lang="en-US" smtClean="0"/>
              <a:t>‹#›</a:t>
            </a:fld>
            <a:endParaRPr lang="en-US"/>
          </a:p>
        </p:txBody>
      </p:sp>
    </p:spTree>
    <p:extLst>
      <p:ext uri="{BB962C8B-B14F-4D97-AF65-F5344CB8AC3E}">
        <p14:creationId xmlns:p14="http://schemas.microsoft.com/office/powerpoint/2010/main" val="15690565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Poppins"/>
              <a:buChar char="●"/>
              <a:defRPr>
                <a:solidFill>
                  <a:schemeClr val="accent3"/>
                </a:solidFill>
                <a:latin typeface="Poppins"/>
                <a:ea typeface="Poppins"/>
                <a:cs typeface="Poppins"/>
                <a:sym typeface="Poppins"/>
              </a:defRPr>
            </a:lvl1pPr>
            <a:lvl2pPr marL="914400" lvl="1"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2pPr>
            <a:lvl3pPr marL="1371600" lvl="2"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3pPr>
            <a:lvl4pPr marL="1828800" lvl="3"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4pPr>
            <a:lvl5pPr marL="2286000" lvl="4"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5pPr>
            <a:lvl6pPr marL="2743200" lvl="5"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6pPr>
            <a:lvl7pPr marL="3200400" lvl="6"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7pPr>
            <a:lvl8pPr marL="3657600" lvl="7"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8pPr>
            <a:lvl9pPr marL="4114800" lvl="8" indent="-317500">
              <a:lnSpc>
                <a:spcPct val="100000"/>
              </a:lnSpc>
              <a:spcBef>
                <a:spcPts val="1600"/>
              </a:spcBef>
              <a:spcAft>
                <a:spcPts val="1600"/>
              </a:spcAft>
              <a:buClr>
                <a:schemeClr val="accent3"/>
              </a:buClr>
              <a:buSzPts val="1400"/>
              <a:buFont typeface="Poppins"/>
              <a:buChar char="■"/>
              <a:defRPr>
                <a:solidFill>
                  <a:schemeClr val="accent3"/>
                </a:solidFill>
                <a:latin typeface="Poppins"/>
                <a:ea typeface="Poppins"/>
                <a:cs typeface="Poppins"/>
                <a:sym typeface="Poppins"/>
              </a:defRPr>
            </a:lvl9pPr>
          </a:lstStyle>
          <a:p>
            <a:endParaRPr/>
          </a:p>
        </p:txBody>
      </p:sp>
      <p:sp>
        <p:nvSpPr>
          <p:cNvPr id="2" name="Slide Number Placeholder 5">
            <a:extLst>
              <a:ext uri="{FF2B5EF4-FFF2-40B4-BE49-F238E27FC236}">
                <a16:creationId xmlns:a16="http://schemas.microsoft.com/office/drawing/2014/main" id="{37D5B27B-9CF9-B600-15DA-D509DF2A6919}"/>
              </a:ext>
            </a:extLst>
          </p:cNvPr>
          <p:cNvSpPr>
            <a:spLocks noGrp="1"/>
          </p:cNvSpPr>
          <p:nvPr>
            <p:ph type="sldNum" sz="quarter" idx="4"/>
          </p:nvPr>
        </p:nvSpPr>
        <p:spPr>
          <a:xfrm>
            <a:off x="8312217" y="4623802"/>
            <a:ext cx="2743200" cy="365125"/>
          </a:xfrm>
          <a:prstGeom prst="rect">
            <a:avLst/>
          </a:prstGeom>
        </p:spPr>
        <p:txBody>
          <a:bodyPr/>
          <a:lstStyle>
            <a:lvl1pPr>
              <a:defRPr sz="2000" b="1"/>
            </a:lvl1pPr>
          </a:lstStyle>
          <a:p>
            <a:fld id="{34D1EEE8-65D4-4EAF-A449-0925ADE44F87}"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78" r:id="rId4"/>
    <p:sldLayoutId id="214748367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32AF8D8-B08D-4C4C-AD54-590B95429D66}" type="datetimeFigureOut">
              <a:rPr lang="en-US" smtClean="0"/>
              <a:t>6/7/2023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6588DD-A485-234D-BC4A-81670DC6C7D8}" type="slidenum">
              <a:rPr lang="en-US" smtClean="0"/>
              <a:t>‹#›</a:t>
            </a:fld>
            <a:endParaRPr lang="en-US"/>
          </a:p>
        </p:txBody>
      </p:sp>
    </p:spTree>
    <p:extLst>
      <p:ext uri="{BB962C8B-B14F-4D97-AF65-F5344CB8AC3E}">
        <p14:creationId xmlns:p14="http://schemas.microsoft.com/office/powerpoint/2010/main" val="252977234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7.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image" Target="../media/image23.png"/><Relationship Id="rId7" Type="http://schemas.openxmlformats.org/officeDocument/2006/relationships/image" Target="../media/image18.pn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hdphoto" Target="../media/hdphoto3.wdp"/><Relationship Id="rId5" Type="http://schemas.microsoft.com/office/2007/relationships/hdphoto" Target="../media/hdphoto5.wdp"/><Relationship Id="rId10"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4.png"/><Relationship Id="rId1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scientific.net/AMM.229-231.213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6.png"/><Relationship Id="rId7" Type="http://schemas.microsoft.com/office/2007/relationships/hdphoto" Target="../media/hdphoto4.wdp"/><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png"/><Relationship Id="rId5" Type="http://schemas.microsoft.com/office/2007/relationships/hdphoto" Target="../media/hdphoto3.wdp"/><Relationship Id="rId10" Type="http://schemas.microsoft.com/office/2007/relationships/hdphoto" Target="../media/hdphoto2.wdp"/><Relationship Id="rId4" Type="http://schemas.openxmlformats.org/officeDocument/2006/relationships/image" Target="../media/image20.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51_4668C3C7.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microsoft.com/office/2018/10/relationships/comments" Target="../comments/modernComment_18E_16B55F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8D_28DB4875.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37"/>
          <p:cNvSpPr txBox="1">
            <a:spLocks noGrp="1"/>
          </p:cNvSpPr>
          <p:nvPr>
            <p:ph type="ctrTitle"/>
          </p:nvPr>
        </p:nvSpPr>
        <p:spPr>
          <a:xfrm>
            <a:off x="1162563" y="1420966"/>
            <a:ext cx="6818869" cy="12396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lnSpc>
                <a:spcPct val="150000"/>
              </a:lnSpc>
              <a:spcBef>
                <a:spcPts val="0"/>
              </a:spcBef>
              <a:spcAft>
                <a:spcPts val="200"/>
              </a:spcAft>
              <a:buNone/>
            </a:pPr>
            <a:r>
              <a:rPr lang="en-US" sz="2000" dirty="0">
                <a:ln w="0"/>
                <a:solidFill>
                  <a:schemeClr val="tx1"/>
                </a:solidFill>
                <a:effectLst>
                  <a:outerShdw blurRad="38100" dist="25400" dir="5400000" algn="ctr" rotWithShape="0">
                    <a:srgbClr val="6E747A">
                      <a:alpha val="43000"/>
                    </a:srgbClr>
                  </a:outerShdw>
                </a:effectLst>
                <a:latin typeface="+mj-lt"/>
                <a:ea typeface="Times New Roman" panose="02020603050405020304" pitchFamily="18" charset="0"/>
              </a:rPr>
              <a:t>GRADUATION THESIS</a:t>
            </a:r>
            <a:br>
              <a:rPr lang="en-US" sz="2000" dirty="0">
                <a:ln w="0"/>
                <a:solidFill>
                  <a:schemeClr val="tx1"/>
                </a:solidFill>
                <a:effectLst>
                  <a:outerShdw blurRad="38100" dist="25400" dir="5400000" algn="ctr" rotWithShape="0">
                    <a:srgbClr val="6E747A">
                      <a:alpha val="43000"/>
                    </a:srgbClr>
                  </a:outerShdw>
                </a:effectLst>
                <a:latin typeface="+mj-lt"/>
                <a:ea typeface="Times New Roman" panose="02020603050405020304" pitchFamily="18" charset="0"/>
              </a:rPr>
            </a:br>
            <a:r>
              <a:rPr lang="en-US" sz="2000" dirty="0">
                <a:ln w="0"/>
                <a:solidFill>
                  <a:srgbClr val="FF0000"/>
                </a:solidFill>
                <a:effectLst>
                  <a:outerShdw blurRad="38100" dist="25400" dir="5400000" algn="ctr" rotWithShape="0">
                    <a:srgbClr val="6E747A">
                      <a:alpha val="43000"/>
                    </a:srgbClr>
                  </a:outerShdw>
                </a:effectLst>
                <a:latin typeface="+mj-lt"/>
                <a:ea typeface="Times New Roman" panose="02020603050405020304" pitchFamily="18" charset="0"/>
              </a:rPr>
              <a:t>Analysis, 3D modeling and dynamic simulation of the vehicle steering system in the VIOS car.</a:t>
            </a:r>
          </a:p>
        </p:txBody>
      </p:sp>
      <p:sp>
        <p:nvSpPr>
          <p:cNvPr id="3" name="Google Shape;4154;p39">
            <a:extLst>
              <a:ext uri="{FF2B5EF4-FFF2-40B4-BE49-F238E27FC236}">
                <a16:creationId xmlns:a16="http://schemas.microsoft.com/office/drawing/2014/main" id="{B84C3CC0-7B2F-4ADA-41F1-EF5DE68C5701}"/>
              </a:ext>
            </a:extLst>
          </p:cNvPr>
          <p:cNvSpPr txBox="1">
            <a:spLocks noGrp="1"/>
          </p:cNvSpPr>
          <p:nvPr>
            <p:ph type="subTitle" idx="1"/>
          </p:nvPr>
        </p:nvSpPr>
        <p:spPr>
          <a:xfrm>
            <a:off x="2745832" y="2753878"/>
            <a:ext cx="6593962" cy="2257859"/>
          </a:xfrm>
          <a:prstGeom prst="rect">
            <a:avLst/>
          </a:prstGeom>
        </p:spPr>
        <p:txBody>
          <a:bodyPr spcFirstLastPara="1" wrap="square" lIns="91425" tIns="91425" rIns="91425" bIns="91425" anchor="ctr" anchorCtr="0">
            <a:noAutofit/>
          </a:bodyPr>
          <a:lstStyle/>
          <a:p>
            <a:pPr marL="0" marR="182880" indent="0" algn="l" fontAlgn="ctr">
              <a:spcBef>
                <a:spcPts val="1630"/>
              </a:spcBef>
              <a:spcAft>
                <a:spcPts val="1000"/>
              </a:spcAft>
            </a:pPr>
            <a:r>
              <a:rPr lang="en-US" sz="1800" b="1" dirty="0">
                <a:latin typeface="Arial" panose="020B0604020202020204" pitchFamily="34" charset="0"/>
              </a:rPr>
              <a:t>Instructors : PhD. Ngô </a:t>
            </a:r>
            <a:r>
              <a:rPr lang="en-US" sz="1800" b="1" dirty="0" err="1">
                <a:latin typeface="Arial" panose="020B0604020202020204" pitchFamily="34" charset="0"/>
              </a:rPr>
              <a:t>Đắc</a:t>
            </a:r>
            <a:r>
              <a:rPr lang="en-US" sz="1800" b="1" dirty="0">
                <a:latin typeface="Arial" panose="020B0604020202020204" pitchFamily="34" charset="0"/>
              </a:rPr>
              <a:t> </a:t>
            </a:r>
            <a:r>
              <a:rPr lang="en-US" sz="1800" b="1" dirty="0" err="1">
                <a:latin typeface="Arial" panose="020B0604020202020204" pitchFamily="34" charset="0"/>
              </a:rPr>
              <a:t>Việt</a:t>
            </a:r>
            <a:r>
              <a:rPr lang="en-US" sz="1800" b="1" dirty="0">
                <a:latin typeface="Arial" panose="020B0604020202020204" pitchFamily="34" charset="0"/>
              </a:rPr>
              <a:t>  </a:t>
            </a:r>
          </a:p>
          <a:p>
            <a:pPr marL="0" marR="182880" indent="0" algn="l" fontAlgn="ctr">
              <a:spcBef>
                <a:spcPts val="1630"/>
              </a:spcBef>
              <a:spcAft>
                <a:spcPts val="1000"/>
              </a:spcAft>
              <a:tabLst>
                <a:tab pos="1433513" algn="l"/>
              </a:tabLst>
            </a:pPr>
            <a:r>
              <a:rPr lang="en-US" sz="1800" b="1" dirty="0">
                <a:latin typeface="Arial" panose="020B0604020202020204" pitchFamily="34" charset="0"/>
              </a:rPr>
              <a:t>	</a:t>
            </a:r>
            <a:r>
              <a:rPr lang="en-US" sz="1800" b="1" dirty="0" err="1">
                <a:latin typeface="Arial" panose="020B0604020202020204" pitchFamily="34" charset="0"/>
              </a:rPr>
              <a:t>Ph.D</a:t>
            </a:r>
            <a:r>
              <a:rPr lang="en-US" sz="1800" b="1" dirty="0">
                <a:latin typeface="Arial" panose="020B0604020202020204" pitchFamily="34" charset="0"/>
              </a:rPr>
              <a:t> </a:t>
            </a:r>
            <a:r>
              <a:rPr lang="en-US" sz="1800" b="1" dirty="0" err="1">
                <a:latin typeface="Arial" panose="020B0604020202020204" pitchFamily="34" charset="0"/>
              </a:rPr>
              <a:t>Trần</a:t>
            </a:r>
            <a:r>
              <a:rPr lang="en-US" sz="1800" b="1" dirty="0">
                <a:latin typeface="Arial" panose="020B0604020202020204" pitchFamily="34" charset="0"/>
              </a:rPr>
              <a:t> </a:t>
            </a:r>
            <a:r>
              <a:rPr lang="en-US" sz="1800" b="1" dirty="0" err="1">
                <a:latin typeface="Arial" panose="020B0604020202020204" pitchFamily="34" charset="0"/>
              </a:rPr>
              <a:t>Đăng</a:t>
            </a:r>
            <a:r>
              <a:rPr lang="en-US" sz="1800" b="1" dirty="0">
                <a:latin typeface="Arial" panose="020B0604020202020204" pitchFamily="34" charset="0"/>
              </a:rPr>
              <a:t> Long</a:t>
            </a:r>
          </a:p>
          <a:p>
            <a:pPr marL="0" marR="182880" indent="0" algn="l" rtl="0" fontAlgn="ctr">
              <a:spcBef>
                <a:spcPts val="1630"/>
              </a:spcBef>
              <a:spcAft>
                <a:spcPts val="1000"/>
              </a:spcAft>
              <a:tabLst>
                <a:tab pos="1433513" algn="l"/>
              </a:tabLst>
            </a:pPr>
            <a:r>
              <a:rPr lang="en-US" sz="1800" b="1" i="0" u="none" strike="noStrike" dirty="0">
                <a:effectLst/>
                <a:latin typeface="Arial" panose="020B0604020202020204" pitchFamily="34" charset="0"/>
              </a:rPr>
              <a:t>Name: 	Trịnh Tiến Long</a:t>
            </a:r>
          </a:p>
          <a:p>
            <a:pPr marL="0" marR="182880" indent="0" algn="l" rtl="0" fontAlgn="ctr">
              <a:spcBef>
                <a:spcPts val="1630"/>
              </a:spcBef>
              <a:spcAft>
                <a:spcPts val="1000"/>
              </a:spcAft>
              <a:tabLst>
                <a:tab pos="1433513" algn="l"/>
              </a:tabLst>
            </a:pPr>
            <a:r>
              <a:rPr lang="en-US" sz="1800" b="1" i="0" u="none" strike="noStrike" dirty="0">
                <a:effectLst/>
                <a:latin typeface="Arial" panose="020B0604020202020204" pitchFamily="34" charset="0"/>
              </a:rPr>
              <a:t>Student ID: 	1852047</a:t>
            </a:r>
          </a:p>
        </p:txBody>
      </p:sp>
      <p:sp>
        <p:nvSpPr>
          <p:cNvPr id="4" name="Google Shape;4154;p39">
            <a:extLst>
              <a:ext uri="{FF2B5EF4-FFF2-40B4-BE49-F238E27FC236}">
                <a16:creationId xmlns:a16="http://schemas.microsoft.com/office/drawing/2014/main" id="{9C7DCE82-0A66-793C-1E10-1850B882DDB8}"/>
              </a:ext>
            </a:extLst>
          </p:cNvPr>
          <p:cNvSpPr txBox="1">
            <a:spLocks/>
          </p:cNvSpPr>
          <p:nvPr/>
        </p:nvSpPr>
        <p:spPr>
          <a:xfrm>
            <a:off x="1513506" y="-315391"/>
            <a:ext cx="6116985" cy="1859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Poppins"/>
              <a:buNone/>
              <a:defRPr sz="1600" b="0" i="0" u="none" strike="noStrike" cap="none">
                <a:solidFill>
                  <a:schemeClr val="accent3"/>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3"/>
              </a:buClr>
              <a:buSzPts val="1800"/>
              <a:buFont typeface="Poppins"/>
              <a:buNone/>
              <a:defRPr sz="1800" b="0" i="0" u="none" strike="noStrike" cap="none">
                <a:solidFill>
                  <a:schemeClr val="accent3"/>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accent3"/>
              </a:buClr>
              <a:buSzPts val="1800"/>
              <a:buFont typeface="Poppins"/>
              <a:buNone/>
              <a:defRPr sz="1800" b="0" i="0" u="none" strike="noStrike" cap="none">
                <a:solidFill>
                  <a:schemeClr val="accent3"/>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accent3"/>
              </a:buClr>
              <a:buSzPts val="1800"/>
              <a:buFont typeface="Poppins"/>
              <a:buNone/>
              <a:defRPr sz="1800" b="0" i="0" u="none" strike="noStrike" cap="none">
                <a:solidFill>
                  <a:schemeClr val="accent3"/>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accent3"/>
              </a:buClr>
              <a:buSzPts val="1800"/>
              <a:buFont typeface="Poppins"/>
              <a:buNone/>
              <a:defRPr sz="1800" b="0" i="0" u="none" strike="noStrike" cap="none">
                <a:solidFill>
                  <a:schemeClr val="accent3"/>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accent3"/>
              </a:buClr>
              <a:buSzPts val="1800"/>
              <a:buFont typeface="Poppins"/>
              <a:buNone/>
              <a:defRPr sz="1800" b="0" i="0" u="none" strike="noStrike" cap="none">
                <a:solidFill>
                  <a:schemeClr val="accent3"/>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accent3"/>
              </a:buClr>
              <a:buSzPts val="1800"/>
              <a:buFont typeface="Poppins"/>
              <a:buNone/>
              <a:defRPr sz="1800" b="0" i="0" u="none" strike="noStrike" cap="none">
                <a:solidFill>
                  <a:schemeClr val="accent3"/>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accent3"/>
              </a:buClr>
              <a:buSzPts val="1800"/>
              <a:buFont typeface="Poppins"/>
              <a:buNone/>
              <a:defRPr sz="1800" b="0" i="0" u="none" strike="noStrike" cap="none">
                <a:solidFill>
                  <a:schemeClr val="accent3"/>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accent3"/>
              </a:buClr>
              <a:buSzPts val="1800"/>
              <a:buFont typeface="Poppins"/>
              <a:buNone/>
              <a:defRPr sz="1800" b="0" i="0" u="none" strike="noStrike" cap="none">
                <a:solidFill>
                  <a:schemeClr val="accent3"/>
                </a:solidFill>
                <a:latin typeface="Poppins"/>
                <a:ea typeface="Poppins"/>
                <a:cs typeface="Poppins"/>
                <a:sym typeface="Poppins"/>
              </a:defRPr>
            </a:lvl9pPr>
          </a:lstStyle>
          <a:p>
            <a:pPr marL="0" marR="182880" indent="0" fontAlgn="ctr">
              <a:lnSpc>
                <a:spcPct val="150000"/>
              </a:lnSpc>
              <a:spcBef>
                <a:spcPts val="1630"/>
              </a:spcBef>
              <a:spcAft>
                <a:spcPts val="1000"/>
              </a:spcAft>
            </a:pPr>
            <a:r>
              <a:rPr lang="en-US" sz="1800" b="1" dirty="0">
                <a:latin typeface="+mj-lt"/>
                <a:cs typeface="Times New Roman" panose="02020603050405020304" pitchFamily="18" charset="0"/>
              </a:rPr>
              <a:t>HO CHI MINH UNIVERSITY OF TECHNOLOGY</a:t>
            </a:r>
            <a:br>
              <a:rPr lang="en-US" sz="1800" b="1" dirty="0">
                <a:latin typeface="+mj-lt"/>
                <a:cs typeface="Times New Roman" panose="02020603050405020304" pitchFamily="18" charset="0"/>
              </a:rPr>
            </a:br>
            <a:r>
              <a:rPr lang="en-US" sz="1800" b="1" dirty="0">
                <a:latin typeface="+mj-lt"/>
                <a:cs typeface="Times New Roman" panose="02020603050405020304" pitchFamily="18" charset="0"/>
              </a:rPr>
              <a:t>FACULTY OF TRANSPORTATION ENGINEERING</a:t>
            </a:r>
            <a:br>
              <a:rPr lang="en-US" sz="1800" b="1" dirty="0">
                <a:latin typeface="+mj-lt"/>
                <a:cs typeface="Times New Roman" panose="02020603050405020304" pitchFamily="18" charset="0"/>
              </a:rPr>
            </a:br>
            <a:r>
              <a:rPr lang="en-US" sz="1800" b="1" dirty="0">
                <a:latin typeface="+mj-lt"/>
                <a:cs typeface="Times New Roman" panose="02020603050405020304" pitchFamily="18" charset="0"/>
              </a:rPr>
              <a:t>DEPARTMENT OF AUTOMOTIVE AND ENGINE</a:t>
            </a:r>
          </a:p>
        </p:txBody>
      </p:sp>
      <p:pic>
        <p:nvPicPr>
          <p:cNvPr id="5" name="Picture 4">
            <a:extLst>
              <a:ext uri="{FF2B5EF4-FFF2-40B4-BE49-F238E27FC236}">
                <a16:creationId xmlns:a16="http://schemas.microsoft.com/office/drawing/2014/main" id="{52EDEF1E-1805-4A7C-5256-8F9D01B78031}"/>
              </a:ext>
            </a:extLst>
          </p:cNvPr>
          <p:cNvPicPr>
            <a:picLocks noChangeAspect="1"/>
          </p:cNvPicPr>
          <p:nvPr/>
        </p:nvPicPr>
        <p:blipFill>
          <a:blip r:embed="rId3"/>
          <a:stretch>
            <a:fillRect/>
          </a:stretch>
        </p:blipFill>
        <p:spPr>
          <a:xfrm>
            <a:off x="524388" y="269345"/>
            <a:ext cx="638175" cy="828675"/>
          </a:xfrm>
          <a:prstGeom prst="rect">
            <a:avLst/>
          </a:prstGeom>
        </p:spPr>
      </p:pic>
      <p:pic>
        <p:nvPicPr>
          <p:cNvPr id="3074" name="Picture 2" descr="Khoa Kỹ Thuật Giao Thông - Đại Học Bách Khoa TP HCM">
            <a:extLst>
              <a:ext uri="{FF2B5EF4-FFF2-40B4-BE49-F238E27FC236}">
                <a16:creationId xmlns:a16="http://schemas.microsoft.com/office/drawing/2014/main" id="{EC8E1D4D-0534-B3FA-43C9-719A4D74B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067" y="100151"/>
            <a:ext cx="1014424" cy="11593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0" y="368236"/>
            <a:ext cx="6187053"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cs typeface="Times New Roman" panose="02020603050405020304" pitchFamily="18" charset="0"/>
              </a:rPr>
              <a:t>II. </a:t>
            </a:r>
            <a:r>
              <a:rPr lang="en-US" sz="3200" dirty="0">
                <a:latin typeface="+mn-lt"/>
                <a:cs typeface="Times New Roman" panose="02020603050405020304" pitchFamily="18" charset="0"/>
              </a:rPr>
              <a:t>Implementation process </a:t>
            </a:r>
            <a:r>
              <a:rPr lang="en" dirty="0">
                <a:latin typeface="+mn-lt"/>
                <a:cs typeface="Times New Roman" panose="02020603050405020304" pitchFamily="18" charset="0"/>
              </a:rPr>
              <a:t>:</a:t>
            </a:r>
            <a:endParaRPr dirty="0">
              <a:latin typeface="+mn-lt"/>
              <a:cs typeface="Times New Roman" panose="02020603050405020304" pitchFamily="18" charset="0"/>
            </a:endParaRPr>
          </a:p>
        </p:txBody>
      </p:sp>
      <p:sp>
        <p:nvSpPr>
          <p:cNvPr id="6" name="TextBox 5">
            <a:extLst>
              <a:ext uri="{FF2B5EF4-FFF2-40B4-BE49-F238E27FC236}">
                <a16:creationId xmlns:a16="http://schemas.microsoft.com/office/drawing/2014/main" id="{DBF68DF3-20F6-7B1F-B6E6-9B111100E1B5}"/>
              </a:ext>
            </a:extLst>
          </p:cNvPr>
          <p:cNvSpPr txBox="1"/>
          <p:nvPr/>
        </p:nvSpPr>
        <p:spPr>
          <a:xfrm>
            <a:off x="1804377" y="4590595"/>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Table : Calculation result</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16" name="Picture 15" descr="A picture containing graphics, electric blue, screenshot, graphic design">
            <a:extLst>
              <a:ext uri="{FF2B5EF4-FFF2-40B4-BE49-F238E27FC236}">
                <a16:creationId xmlns:a16="http://schemas.microsoft.com/office/drawing/2014/main" id="{18BD8FF9-C7D4-7844-ED6F-849CF411E4DC}"/>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aphicFrame>
        <p:nvGraphicFramePr>
          <p:cNvPr id="5" name="Table 4">
            <a:extLst>
              <a:ext uri="{FF2B5EF4-FFF2-40B4-BE49-F238E27FC236}">
                <a16:creationId xmlns:a16="http://schemas.microsoft.com/office/drawing/2014/main" id="{C7915BBA-9957-E7FE-142B-198890353EE8}"/>
              </a:ext>
            </a:extLst>
          </p:cNvPr>
          <p:cNvGraphicFramePr>
            <a:graphicFrameLocks noGrp="1"/>
          </p:cNvGraphicFramePr>
          <p:nvPr>
            <p:extLst>
              <p:ext uri="{D42A27DB-BD31-4B8C-83A1-F6EECF244321}">
                <p14:modId xmlns:p14="http://schemas.microsoft.com/office/powerpoint/2010/main" val="47744595"/>
              </p:ext>
            </p:extLst>
          </p:nvPr>
        </p:nvGraphicFramePr>
        <p:xfrm>
          <a:off x="149263" y="1257577"/>
          <a:ext cx="3527062" cy="3252779"/>
        </p:xfrm>
        <a:graphic>
          <a:graphicData uri="http://schemas.openxmlformats.org/drawingml/2006/table">
            <a:tbl>
              <a:tblPr firstRow="1" firstCol="1" lastRow="1" lastCol="1" bandRow="1" bandCol="1">
                <a:tableStyleId>{AF866CA0-5A63-4313-B1CB-B4C14BFE680E}</a:tableStyleId>
              </a:tblPr>
              <a:tblGrid>
                <a:gridCol w="1061676">
                  <a:extLst>
                    <a:ext uri="{9D8B030D-6E8A-4147-A177-3AD203B41FA5}">
                      <a16:colId xmlns:a16="http://schemas.microsoft.com/office/drawing/2014/main" val="292915982"/>
                    </a:ext>
                  </a:extLst>
                </a:gridCol>
                <a:gridCol w="1166501">
                  <a:extLst>
                    <a:ext uri="{9D8B030D-6E8A-4147-A177-3AD203B41FA5}">
                      <a16:colId xmlns:a16="http://schemas.microsoft.com/office/drawing/2014/main" val="2320156521"/>
                    </a:ext>
                  </a:extLst>
                </a:gridCol>
                <a:gridCol w="1298885">
                  <a:extLst>
                    <a:ext uri="{9D8B030D-6E8A-4147-A177-3AD203B41FA5}">
                      <a16:colId xmlns:a16="http://schemas.microsoft.com/office/drawing/2014/main" val="3435269860"/>
                    </a:ext>
                  </a:extLst>
                </a:gridCol>
              </a:tblGrid>
              <a:tr h="347117">
                <a:tc>
                  <a:txBody>
                    <a:bodyPr/>
                    <a:lstStyle/>
                    <a:p>
                      <a:pPr indent="-5715" algn="ctr">
                        <a:spcAft>
                          <a:spcPts val="0"/>
                        </a:spcAft>
                      </a:pPr>
                      <a:r>
                        <a:rPr lang="en-US" sz="1600" dirty="0">
                          <a:effectLst/>
                          <a:sym typeface="Symbol" panose="05050102010706020507" pitchFamily="18" charset="2"/>
                        </a:rPr>
                        <a:t>Input: </a:t>
                      </a:r>
                      <a:r>
                        <a:rPr lang="en-US" sz="1600" baseline="-25000" dirty="0" err="1">
                          <a:effectLst/>
                        </a:rPr>
                        <a:t>i</a:t>
                      </a:r>
                      <a:endParaRPr lang="en-US" sz="1600" baseline="-25000" dirty="0">
                        <a:effectLst/>
                      </a:endParaRPr>
                    </a:p>
                    <a:p>
                      <a:pPr indent="-5715" algn="ctr">
                        <a:spcAft>
                          <a:spcPts val="0"/>
                        </a:spcAft>
                      </a:pPr>
                      <a:r>
                        <a:rPr lang="en-US" sz="1600" dirty="0">
                          <a:effectLst/>
                        </a:rPr>
                        <a:t>(degree)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600" dirty="0">
                          <a:effectLst/>
                          <a:sym typeface="Symbol" panose="05050102010706020507" pitchFamily="18" charset="2"/>
                        </a:rPr>
                        <a:t></a:t>
                      </a:r>
                      <a:r>
                        <a:rPr lang="en-US" sz="1600" baseline="-25000" dirty="0" err="1">
                          <a:effectLst/>
                        </a:rPr>
                        <a:t>i</a:t>
                      </a:r>
                      <a:r>
                        <a:rPr lang="en-US" sz="1600" dirty="0">
                          <a:effectLst/>
                        </a:rPr>
                        <a:t> </a:t>
                      </a:r>
                    </a:p>
                    <a:p>
                      <a:pPr indent="-1905" algn="ctr">
                        <a:spcAft>
                          <a:spcPts val="0"/>
                        </a:spcAft>
                      </a:pPr>
                      <a:r>
                        <a:rPr lang="en-US" sz="1600" dirty="0">
                          <a:effectLst/>
                        </a:rPr>
                        <a:t>from model</a:t>
                      </a:r>
                    </a:p>
                    <a:p>
                      <a:pPr indent="-1905" algn="ctr">
                        <a:spcAft>
                          <a:spcPts val="0"/>
                        </a:spcAft>
                      </a:pPr>
                      <a:r>
                        <a:rPr lang="en-US" sz="1600" dirty="0">
                          <a:effectLst/>
                        </a:rPr>
                        <a:t>(degree)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latinLnBrk="0"/>
                      <a:r>
                        <a:rPr lang="en-US" sz="1600" dirty="0">
                          <a:effectLst/>
                          <a:sym typeface="Symbol" panose="05050102010706020507" pitchFamily="18" charset="2"/>
                        </a:rPr>
                        <a:t></a:t>
                      </a:r>
                      <a:r>
                        <a:rPr lang="en-US" sz="1600" baseline="-25000" dirty="0" err="1">
                          <a:effectLst/>
                        </a:rPr>
                        <a:t>i</a:t>
                      </a:r>
                      <a:r>
                        <a:rPr lang="en-US" sz="1600" b="0" i="0" u="none" strike="noStrike" cap="none" dirty="0">
                          <a:solidFill>
                            <a:srgbClr val="000000"/>
                          </a:solidFill>
                          <a:effectLst/>
                          <a:latin typeface="Arial"/>
                          <a:cs typeface="Arial"/>
                          <a:sym typeface="Arial"/>
                        </a:rPr>
                        <a:t> </a:t>
                      </a:r>
                    </a:p>
                    <a:p>
                      <a:pPr algn="ctr" latinLnBrk="0"/>
                      <a:r>
                        <a:rPr lang="en-US" sz="1600" b="0" i="0" u="none" strike="noStrike" cap="none" dirty="0">
                          <a:solidFill>
                            <a:srgbClr val="000000"/>
                          </a:solidFill>
                          <a:effectLst/>
                          <a:latin typeface="Arial"/>
                          <a:cs typeface="Arial"/>
                          <a:sym typeface="Arial"/>
                        </a:rPr>
                        <a:t>(Ackerman)</a:t>
                      </a:r>
                    </a:p>
                    <a:p>
                      <a:pPr algn="ctr" latinLnBrk="0"/>
                      <a:r>
                        <a:rPr lang="en-US" sz="1600" b="0" i="0" u="none" strike="noStrike" cap="none" dirty="0">
                          <a:solidFill>
                            <a:srgbClr val="000000"/>
                          </a:solidFill>
                          <a:effectLst/>
                          <a:latin typeface="Arial"/>
                          <a:cs typeface="Arial"/>
                          <a:sym typeface="Arial"/>
                        </a:rPr>
                        <a:t>(degree)</a:t>
                      </a:r>
                    </a:p>
                  </a:txBody>
                  <a:tcPr anchor="ctr"/>
                </a:tc>
                <a:extLst>
                  <a:ext uri="{0D108BD9-81ED-4DB2-BD59-A6C34878D82A}">
                    <a16:rowId xmlns:a16="http://schemas.microsoft.com/office/drawing/2014/main" val="3743846739"/>
                  </a:ext>
                </a:extLst>
              </a:tr>
              <a:tr h="347117">
                <a:tc>
                  <a:txBody>
                    <a:bodyPr/>
                    <a:lstStyle/>
                    <a:p>
                      <a:pPr indent="-5715" algn="ctr">
                        <a:spcAft>
                          <a:spcPts val="0"/>
                        </a:spcAft>
                      </a:pPr>
                      <a:r>
                        <a:rPr lang="en-US" sz="1600" dirty="0">
                          <a:effectLst/>
                        </a:rPr>
                        <a:t>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600" dirty="0">
                          <a:effectLst/>
                        </a:rPr>
                        <a:t>4,75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latinLnBrk="0"/>
                      <a:r>
                        <a:rPr lang="en-US" sz="1600" b="0" i="0" u="none" strike="noStrike" cap="none" dirty="0">
                          <a:solidFill>
                            <a:srgbClr val="000000"/>
                          </a:solidFill>
                          <a:effectLst/>
                          <a:latin typeface="Arial"/>
                          <a:cs typeface="Arial"/>
                          <a:sym typeface="Arial"/>
                        </a:rPr>
                        <a:t>4,76</a:t>
                      </a:r>
                    </a:p>
                  </a:txBody>
                  <a:tcPr anchor="ctr"/>
                </a:tc>
                <a:extLst>
                  <a:ext uri="{0D108BD9-81ED-4DB2-BD59-A6C34878D82A}">
                    <a16:rowId xmlns:a16="http://schemas.microsoft.com/office/drawing/2014/main" val="793796148"/>
                  </a:ext>
                </a:extLst>
              </a:tr>
              <a:tr h="347117">
                <a:tc>
                  <a:txBody>
                    <a:bodyPr/>
                    <a:lstStyle/>
                    <a:p>
                      <a:pPr indent="-5715" algn="ctr">
                        <a:spcAft>
                          <a:spcPts val="0"/>
                        </a:spcAft>
                      </a:pPr>
                      <a:r>
                        <a:rPr lang="en-US" sz="1600" dirty="0">
                          <a:effectLst/>
                        </a:rPr>
                        <a:t>10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600" dirty="0">
                          <a:effectLst/>
                        </a:rPr>
                        <a:t>9,07</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latinLnBrk="0"/>
                      <a:r>
                        <a:rPr lang="en-US" sz="1600" b="0" i="0" u="none" strike="noStrike" cap="none" dirty="0">
                          <a:solidFill>
                            <a:srgbClr val="000000"/>
                          </a:solidFill>
                          <a:effectLst/>
                          <a:latin typeface="Arial"/>
                          <a:cs typeface="Arial"/>
                          <a:sym typeface="Arial"/>
                        </a:rPr>
                        <a:t>9,09</a:t>
                      </a:r>
                    </a:p>
                  </a:txBody>
                  <a:tcPr anchor="ctr"/>
                </a:tc>
                <a:extLst>
                  <a:ext uri="{0D108BD9-81ED-4DB2-BD59-A6C34878D82A}">
                    <a16:rowId xmlns:a16="http://schemas.microsoft.com/office/drawing/2014/main" val="2944502590"/>
                  </a:ext>
                </a:extLst>
              </a:tr>
              <a:tr h="347117">
                <a:tc>
                  <a:txBody>
                    <a:bodyPr/>
                    <a:lstStyle/>
                    <a:p>
                      <a:pPr indent="-5715" algn="ctr">
                        <a:spcAft>
                          <a:spcPts val="0"/>
                        </a:spcAft>
                      </a:pPr>
                      <a:r>
                        <a:rPr lang="en-US" sz="1600" dirty="0">
                          <a:effectLst/>
                        </a:rPr>
                        <a:t>15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600" dirty="0">
                          <a:effectLst/>
                        </a:rPr>
                        <a:t>13,03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latinLnBrk="0"/>
                      <a:r>
                        <a:rPr lang="en-US" sz="1600" b="0" i="0" u="none" strike="noStrike" cap="none" dirty="0">
                          <a:solidFill>
                            <a:srgbClr val="000000"/>
                          </a:solidFill>
                          <a:effectLst/>
                          <a:latin typeface="Arial"/>
                          <a:cs typeface="Arial"/>
                          <a:sym typeface="Arial"/>
                        </a:rPr>
                        <a:t>13,07</a:t>
                      </a:r>
                    </a:p>
                  </a:txBody>
                  <a:tcPr anchor="ctr"/>
                </a:tc>
                <a:extLst>
                  <a:ext uri="{0D108BD9-81ED-4DB2-BD59-A6C34878D82A}">
                    <a16:rowId xmlns:a16="http://schemas.microsoft.com/office/drawing/2014/main" val="2413165909"/>
                  </a:ext>
                </a:extLst>
              </a:tr>
              <a:tr h="347117">
                <a:tc>
                  <a:txBody>
                    <a:bodyPr/>
                    <a:lstStyle/>
                    <a:p>
                      <a:pPr indent="-5715" algn="ctr">
                        <a:spcAft>
                          <a:spcPts val="0"/>
                        </a:spcAft>
                      </a:pPr>
                      <a:r>
                        <a:rPr lang="en-US" sz="1600" dirty="0">
                          <a:effectLst/>
                        </a:rPr>
                        <a:t>20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600" dirty="0">
                          <a:effectLst/>
                        </a:rPr>
                        <a:t>16,69</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latinLnBrk="0"/>
                      <a:r>
                        <a:rPr lang="en-US" sz="1600" b="0" i="0" u="none" strike="noStrike" cap="none" dirty="0">
                          <a:solidFill>
                            <a:srgbClr val="000000"/>
                          </a:solidFill>
                          <a:effectLst/>
                          <a:latin typeface="Arial"/>
                          <a:cs typeface="Arial"/>
                          <a:sym typeface="Arial"/>
                        </a:rPr>
                        <a:t>16,74</a:t>
                      </a:r>
                    </a:p>
                  </a:txBody>
                  <a:tcPr anchor="ctr"/>
                </a:tc>
                <a:extLst>
                  <a:ext uri="{0D108BD9-81ED-4DB2-BD59-A6C34878D82A}">
                    <a16:rowId xmlns:a16="http://schemas.microsoft.com/office/drawing/2014/main" val="262775788"/>
                  </a:ext>
                </a:extLst>
              </a:tr>
              <a:tr h="347117">
                <a:tc>
                  <a:txBody>
                    <a:bodyPr/>
                    <a:lstStyle/>
                    <a:p>
                      <a:pPr indent="-5715" algn="ctr">
                        <a:spcAft>
                          <a:spcPts val="0"/>
                        </a:spcAft>
                      </a:pPr>
                      <a:r>
                        <a:rPr lang="en-US" sz="1600" dirty="0">
                          <a:effectLst/>
                        </a:rPr>
                        <a:t>25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600" dirty="0">
                          <a:effectLst/>
                        </a:rPr>
                        <a:t>20,1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latinLnBrk="0"/>
                      <a:r>
                        <a:rPr lang="en-US" sz="1600" b="0" i="0" u="none" strike="noStrike" cap="none" dirty="0">
                          <a:solidFill>
                            <a:srgbClr val="000000"/>
                          </a:solidFill>
                          <a:effectLst/>
                          <a:latin typeface="Arial"/>
                          <a:cs typeface="Arial"/>
                          <a:sym typeface="Arial"/>
                        </a:rPr>
                        <a:t>20,18</a:t>
                      </a:r>
                    </a:p>
                  </a:txBody>
                  <a:tcPr anchor="ctr"/>
                </a:tc>
                <a:extLst>
                  <a:ext uri="{0D108BD9-81ED-4DB2-BD59-A6C34878D82A}">
                    <a16:rowId xmlns:a16="http://schemas.microsoft.com/office/drawing/2014/main" val="2161816720"/>
                  </a:ext>
                </a:extLst>
              </a:tr>
              <a:tr h="347117">
                <a:tc>
                  <a:txBody>
                    <a:bodyPr/>
                    <a:lstStyle/>
                    <a:p>
                      <a:pPr indent="-5715" algn="ctr">
                        <a:spcAft>
                          <a:spcPts val="0"/>
                        </a:spcAft>
                      </a:pPr>
                      <a:r>
                        <a:rPr lang="en-US" sz="1600" dirty="0">
                          <a:effectLst/>
                        </a:rPr>
                        <a:t>30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600" dirty="0">
                          <a:effectLst/>
                        </a:rPr>
                        <a:t>23,31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latinLnBrk="0"/>
                      <a:r>
                        <a:rPr lang="en-US" sz="1600" b="0" i="0" u="none" strike="noStrike" cap="none" dirty="0">
                          <a:solidFill>
                            <a:srgbClr val="000000"/>
                          </a:solidFill>
                          <a:effectLst/>
                          <a:latin typeface="Arial"/>
                          <a:cs typeface="Arial"/>
                          <a:sym typeface="Arial"/>
                        </a:rPr>
                        <a:t>23,42</a:t>
                      </a:r>
                    </a:p>
                  </a:txBody>
                  <a:tcPr anchor="ctr"/>
                </a:tc>
                <a:extLst>
                  <a:ext uri="{0D108BD9-81ED-4DB2-BD59-A6C34878D82A}">
                    <a16:rowId xmlns:a16="http://schemas.microsoft.com/office/drawing/2014/main" val="2204906506"/>
                  </a:ext>
                </a:extLst>
              </a:tr>
              <a:tr h="347117">
                <a:tc>
                  <a:txBody>
                    <a:bodyPr/>
                    <a:lstStyle/>
                    <a:p>
                      <a:pPr indent="-5715" algn="ctr">
                        <a:spcAft>
                          <a:spcPts val="0"/>
                        </a:spcAft>
                      </a:pPr>
                      <a:r>
                        <a:rPr lang="en-US" sz="1600" dirty="0">
                          <a:effectLst/>
                        </a:rPr>
                        <a:t>35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600" dirty="0">
                          <a:effectLst/>
                        </a:rPr>
                        <a:t>26,38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latinLnBrk="0"/>
                      <a:r>
                        <a:rPr lang="en-US" sz="1600" b="0" i="0" u="none" strike="noStrike" cap="none" dirty="0">
                          <a:solidFill>
                            <a:srgbClr val="000000"/>
                          </a:solidFill>
                          <a:effectLst/>
                          <a:latin typeface="Arial"/>
                          <a:cs typeface="Arial"/>
                          <a:sym typeface="Arial"/>
                        </a:rPr>
                        <a:t>26,51</a:t>
                      </a:r>
                    </a:p>
                  </a:txBody>
                  <a:tcPr anchor="ctr"/>
                </a:tc>
                <a:extLst>
                  <a:ext uri="{0D108BD9-81ED-4DB2-BD59-A6C34878D82A}">
                    <a16:rowId xmlns:a16="http://schemas.microsoft.com/office/drawing/2014/main" val="70614443"/>
                  </a:ext>
                </a:extLst>
              </a:tr>
            </a:tbl>
          </a:graphicData>
        </a:graphic>
      </p:graphicFrame>
      <p:sp>
        <p:nvSpPr>
          <p:cNvPr id="2" name="Slide Number Placeholder 1">
            <a:extLst>
              <a:ext uri="{FF2B5EF4-FFF2-40B4-BE49-F238E27FC236}">
                <a16:creationId xmlns:a16="http://schemas.microsoft.com/office/drawing/2014/main" id="{24180CC3-E5BE-3BE4-911F-537A5E8F6177}"/>
              </a:ext>
            </a:extLst>
          </p:cNvPr>
          <p:cNvSpPr>
            <a:spLocks noGrp="1"/>
          </p:cNvSpPr>
          <p:nvPr>
            <p:ph type="sldNum" sz="quarter" idx="12"/>
          </p:nvPr>
        </p:nvSpPr>
        <p:spPr/>
        <p:txBody>
          <a:bodyPr/>
          <a:lstStyle/>
          <a:p>
            <a:fld id="{34D1EEE8-65D4-4EAF-A449-0925ADE44F87}" type="slidenum">
              <a:rPr lang="en-US" smtClean="0"/>
              <a:pPr/>
              <a:t>10</a:t>
            </a:fld>
            <a:endParaRPr lang="en-US"/>
          </a:p>
        </p:txBody>
      </p:sp>
      <p:pic>
        <p:nvPicPr>
          <p:cNvPr id="7" name="Picture 6">
            <a:extLst>
              <a:ext uri="{FF2B5EF4-FFF2-40B4-BE49-F238E27FC236}">
                <a16:creationId xmlns:a16="http://schemas.microsoft.com/office/drawing/2014/main" id="{103F8260-96BF-DE15-C2FF-1ECEFA0CD64C}"/>
              </a:ext>
            </a:extLst>
          </p:cNvPr>
          <p:cNvPicPr>
            <a:picLocks noChangeAspect="1"/>
          </p:cNvPicPr>
          <p:nvPr/>
        </p:nvPicPr>
        <p:blipFill>
          <a:blip r:embed="rId4"/>
          <a:stretch>
            <a:fillRect/>
          </a:stretch>
        </p:blipFill>
        <p:spPr>
          <a:xfrm>
            <a:off x="3790824" y="1214234"/>
            <a:ext cx="5102797" cy="3252779"/>
          </a:xfrm>
          <a:prstGeom prst="rect">
            <a:avLst/>
          </a:prstGeom>
        </p:spPr>
      </p:pic>
    </p:spTree>
    <p:extLst>
      <p:ext uri="{BB962C8B-B14F-4D97-AF65-F5344CB8AC3E}">
        <p14:creationId xmlns:p14="http://schemas.microsoft.com/office/powerpoint/2010/main" val="3596851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E619AC7D-FE52-A32F-C44C-9DBCBF285745}"/>
              </a:ext>
            </a:extLst>
          </p:cNvPr>
          <p:cNvPicPr>
            <a:picLocks noChangeAspect="1"/>
          </p:cNvPicPr>
          <p:nvPr/>
        </p:nvPicPr>
        <p:blipFill>
          <a:blip r:embed="rId3"/>
          <a:stretch>
            <a:fillRect/>
          </a:stretch>
        </p:blipFill>
        <p:spPr>
          <a:xfrm>
            <a:off x="8272462" y="150812"/>
            <a:ext cx="638175" cy="828675"/>
          </a:xfrm>
          <a:prstGeom prst="rect">
            <a:avLst/>
          </a:prstGeom>
        </p:spPr>
      </p:pic>
      <p:sp>
        <p:nvSpPr>
          <p:cNvPr id="21" name="Slide Number Placeholder 20">
            <a:extLst>
              <a:ext uri="{FF2B5EF4-FFF2-40B4-BE49-F238E27FC236}">
                <a16:creationId xmlns:a16="http://schemas.microsoft.com/office/drawing/2014/main" id="{405E9CC8-4B08-141F-877E-6D2E23E63647}"/>
              </a:ext>
            </a:extLst>
          </p:cNvPr>
          <p:cNvSpPr>
            <a:spLocks noGrp="1"/>
          </p:cNvSpPr>
          <p:nvPr>
            <p:ph type="sldNum" sz="quarter" idx="12"/>
          </p:nvPr>
        </p:nvSpPr>
        <p:spPr/>
        <p:txBody>
          <a:bodyPr/>
          <a:lstStyle/>
          <a:p>
            <a:fld id="{34D1EEE8-65D4-4EAF-A449-0925ADE44F87}" type="slidenum">
              <a:rPr lang="en-US" smtClean="0"/>
              <a:pPr/>
              <a:t>11</a:t>
            </a:fld>
            <a:endParaRPr lang="en-US"/>
          </a:p>
        </p:txBody>
      </p:sp>
      <p:sp>
        <p:nvSpPr>
          <p:cNvPr id="3" name="TextBox 2">
            <a:extLst>
              <a:ext uri="{FF2B5EF4-FFF2-40B4-BE49-F238E27FC236}">
                <a16:creationId xmlns:a16="http://schemas.microsoft.com/office/drawing/2014/main" id="{4221B626-73E4-30CB-0DC3-B91FA4BDF8C5}"/>
              </a:ext>
            </a:extLst>
          </p:cNvPr>
          <p:cNvSpPr txBox="1"/>
          <p:nvPr/>
        </p:nvSpPr>
        <p:spPr>
          <a:xfrm>
            <a:off x="4252545" y="4251257"/>
            <a:ext cx="4976446" cy="369332"/>
          </a:xfrm>
          <a:prstGeom prst="rect">
            <a:avLst/>
          </a:prstGeom>
          <a:noFill/>
        </p:spPr>
        <p:txBody>
          <a:bodyPr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Complete model</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grpSp>
        <p:nvGrpSpPr>
          <p:cNvPr id="4" name="Group 3">
            <a:extLst>
              <a:ext uri="{FF2B5EF4-FFF2-40B4-BE49-F238E27FC236}">
                <a16:creationId xmlns:a16="http://schemas.microsoft.com/office/drawing/2014/main" id="{5D83F9F3-935A-9F37-6B0D-3E79491D0121}"/>
              </a:ext>
            </a:extLst>
          </p:cNvPr>
          <p:cNvGrpSpPr/>
          <p:nvPr/>
        </p:nvGrpSpPr>
        <p:grpSpPr>
          <a:xfrm>
            <a:off x="0" y="1193153"/>
            <a:ext cx="9144000" cy="2735041"/>
            <a:chOff x="0" y="1193153"/>
            <a:chExt cx="9144000" cy="2735041"/>
          </a:xfrm>
        </p:grpSpPr>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22" name="Picture 21">
              <a:extLst>
                <a:ext uri="{FF2B5EF4-FFF2-40B4-BE49-F238E27FC236}">
                  <a16:creationId xmlns:a16="http://schemas.microsoft.com/office/drawing/2014/main" id="{3F08C5B8-C5F1-148A-3CC3-B564DEE2D449}"/>
                </a:ext>
              </a:extLst>
            </p:cNvPr>
            <p:cNvPicPr>
              <a:picLocks noChangeAspect="1"/>
            </p:cNvPicPr>
            <p:nvPr/>
          </p:nvPicPr>
          <p:blipFill>
            <a:blip r:embed="rId4"/>
            <a:stretch>
              <a:fillRect/>
            </a:stretch>
          </p:blipFill>
          <p:spPr>
            <a:xfrm>
              <a:off x="0" y="1215306"/>
              <a:ext cx="9144000" cy="2712888"/>
            </a:xfrm>
            <a:prstGeom prst="rect">
              <a:avLst/>
            </a:prstGeom>
          </p:spPr>
        </p:pic>
        <p:grpSp>
          <p:nvGrpSpPr>
            <p:cNvPr id="30" name="Group 29">
              <a:extLst>
                <a:ext uri="{FF2B5EF4-FFF2-40B4-BE49-F238E27FC236}">
                  <a16:creationId xmlns:a16="http://schemas.microsoft.com/office/drawing/2014/main" id="{A8F07C5D-E617-5923-78CE-11CF178260D7}"/>
                </a:ext>
              </a:extLst>
            </p:cNvPr>
            <p:cNvGrpSpPr/>
            <p:nvPr/>
          </p:nvGrpSpPr>
          <p:grpSpPr>
            <a:xfrm>
              <a:off x="3538099" y="1934634"/>
              <a:ext cx="283406" cy="194735"/>
              <a:chOff x="3512699" y="1966384"/>
              <a:chExt cx="283406" cy="194735"/>
            </a:xfrm>
          </p:grpSpPr>
          <p:pic>
            <p:nvPicPr>
              <p:cNvPr id="27" name="Picture 26">
                <a:extLst>
                  <a:ext uri="{FF2B5EF4-FFF2-40B4-BE49-F238E27FC236}">
                    <a16:creationId xmlns:a16="http://schemas.microsoft.com/office/drawing/2014/main" id="{DC275FA5-F668-30A8-0D1C-B14F7A8AAFD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375" b="88542" l="6098" r="97256">
                            <a14:foregroundMark x1="6402" y1="37500" x2="9146" y2="41667"/>
                            <a14:foregroundMark x1="27134" y1="42708" x2="52112" y2="34244"/>
                            <a14:foregroundMark x1="79791" y1="35595" x2="85366" y2="37500"/>
                            <a14:foregroundMark x1="85366" y1="37500" x2="96646" y2="36458"/>
                            <a14:foregroundMark x1="96341" y1="40625" x2="97256" y2="26042"/>
                            <a14:foregroundMark x1="95427" y1="27083" x2="95427" y2="42708"/>
                            <a14:foregroundMark x1="45122" y1="40625" x2="82317" y2="41667"/>
                            <a14:foregroundMark x1="30183" y1="35417" x2="40549" y2="30208"/>
                            <a14:foregroundMark x1="57927" y1="40625" x2="76524" y2="40625"/>
                            <a14:foregroundMark x1="76524" y1="40625" x2="78354" y2="32292"/>
                            <a14:foregroundMark x1="91463" y1="42708" x2="85061" y2="33333"/>
                            <a14:foregroundMark x1="91463" y1="35417" x2="84146" y2="34375"/>
                            <a14:foregroundMark x1="90244" y1="36458" x2="87500" y2="37500"/>
                            <a14:foregroundMark x1="82012" y1="33333" x2="44817" y2="37500"/>
                            <a14:foregroundMark x1="75000" y1="28125" x2="53768" y2="27420"/>
                            <a14:foregroundMark x1="35671" y1="35417" x2="46951" y2="36458"/>
                            <a14:foregroundMark x1="42073" y1="35417" x2="52439" y2="37500"/>
                            <a14:foregroundMark x1="46341" y1="37500" x2="40854" y2="35417"/>
                            <a14:backgroundMark x1="87468" y1="13406" x2="90244" y2="13542"/>
                            <a14:backgroundMark x1="78133" y1="12950" x2="80054" y2="13044"/>
                            <a14:backgroundMark x1="21037" y1="8333" x2="76829" y2="3125"/>
                            <a14:backgroundMark x1="76829" y1="3125" x2="82012" y2="3125"/>
                          </a14:backgroundRemoval>
                        </a14:imgEffect>
                      </a14:imgLayer>
                    </a14:imgProps>
                  </a:ext>
                </a:extLst>
              </a:blip>
              <a:srcRect l="4897" t="6232" r="70834" b="36793"/>
              <a:stretch/>
            </p:blipFill>
            <p:spPr>
              <a:xfrm>
                <a:off x="3512699" y="1966384"/>
                <a:ext cx="283406" cy="194735"/>
              </a:xfrm>
              <a:prstGeom prst="rect">
                <a:avLst/>
              </a:prstGeom>
            </p:spPr>
          </p:pic>
          <p:sp>
            <p:nvSpPr>
              <p:cNvPr id="28" name="Rectangle 27">
                <a:extLst>
                  <a:ext uri="{FF2B5EF4-FFF2-40B4-BE49-F238E27FC236}">
                    <a16:creationId xmlns:a16="http://schemas.microsoft.com/office/drawing/2014/main" id="{F0B90927-F4FB-12AB-9A5E-39E734875B77}"/>
                  </a:ext>
                </a:extLst>
              </p:cNvPr>
              <p:cNvSpPr/>
              <p:nvPr/>
            </p:nvSpPr>
            <p:spPr>
              <a:xfrm>
                <a:off x="3601549" y="2019145"/>
                <a:ext cx="87802" cy="82914"/>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2</a:t>
                </a:r>
                <a:endParaRPr lang="en-US" dirty="0"/>
              </a:p>
            </p:txBody>
          </p:sp>
        </p:grpSp>
        <p:grpSp>
          <p:nvGrpSpPr>
            <p:cNvPr id="34" name="Group 33">
              <a:extLst>
                <a:ext uri="{FF2B5EF4-FFF2-40B4-BE49-F238E27FC236}">
                  <a16:creationId xmlns:a16="http://schemas.microsoft.com/office/drawing/2014/main" id="{F7B63161-E0A8-D913-2D1F-A2774EB2E15B}"/>
                </a:ext>
              </a:extLst>
            </p:cNvPr>
            <p:cNvGrpSpPr/>
            <p:nvPr/>
          </p:nvGrpSpPr>
          <p:grpSpPr>
            <a:xfrm>
              <a:off x="3529147" y="1545217"/>
              <a:ext cx="283406" cy="194735"/>
              <a:chOff x="1804549" y="1273774"/>
              <a:chExt cx="283406" cy="194735"/>
            </a:xfrm>
          </p:grpSpPr>
          <p:pic>
            <p:nvPicPr>
              <p:cNvPr id="31" name="Picture 30">
                <a:extLst>
                  <a:ext uri="{FF2B5EF4-FFF2-40B4-BE49-F238E27FC236}">
                    <a16:creationId xmlns:a16="http://schemas.microsoft.com/office/drawing/2014/main" id="{2DE85ED6-7CCF-788D-E667-7336F0AF980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375" b="88542" l="6098" r="97256">
                            <a14:foregroundMark x1="6402" y1="37500" x2="9146" y2="41667"/>
                            <a14:foregroundMark x1="27134" y1="42708" x2="52112" y2="34244"/>
                            <a14:foregroundMark x1="79791" y1="35595" x2="85366" y2="37500"/>
                            <a14:foregroundMark x1="85366" y1="37500" x2="96646" y2="36458"/>
                            <a14:foregroundMark x1="96341" y1="40625" x2="97256" y2="26042"/>
                            <a14:foregroundMark x1="95427" y1="27083" x2="95427" y2="42708"/>
                            <a14:foregroundMark x1="45122" y1="40625" x2="82317" y2="41667"/>
                            <a14:foregroundMark x1="30183" y1="35417" x2="40549" y2="30208"/>
                            <a14:foregroundMark x1="57927" y1="40625" x2="76524" y2="40625"/>
                            <a14:foregroundMark x1="76524" y1="40625" x2="78354" y2="32292"/>
                            <a14:foregroundMark x1="91463" y1="42708" x2="85061" y2="33333"/>
                            <a14:foregroundMark x1="91463" y1="35417" x2="84146" y2="34375"/>
                            <a14:foregroundMark x1="90244" y1="36458" x2="87500" y2="37500"/>
                            <a14:foregroundMark x1="82012" y1="33333" x2="44817" y2="37500"/>
                            <a14:foregroundMark x1="75000" y1="28125" x2="53768" y2="27420"/>
                            <a14:foregroundMark x1="35671" y1="35417" x2="46951" y2="36458"/>
                            <a14:foregroundMark x1="42073" y1="35417" x2="52439" y2="37500"/>
                            <a14:foregroundMark x1="46341" y1="37500" x2="40854" y2="35417"/>
                            <a14:backgroundMark x1="87468" y1="13406" x2="90244" y2="13542"/>
                            <a14:backgroundMark x1="78133" y1="12950" x2="80054" y2="13044"/>
                            <a14:backgroundMark x1="21037" y1="8333" x2="76829" y2="3125"/>
                            <a14:backgroundMark x1="76829" y1="3125" x2="82012" y2="3125"/>
                          </a14:backgroundRemoval>
                        </a14:imgEffect>
                      </a14:imgLayer>
                    </a14:imgProps>
                  </a:ext>
                </a:extLst>
              </a:blip>
              <a:srcRect l="4897" t="6232" r="70834" b="36793"/>
              <a:stretch/>
            </p:blipFill>
            <p:spPr>
              <a:xfrm>
                <a:off x="1804549" y="1273774"/>
                <a:ext cx="283406" cy="194735"/>
              </a:xfrm>
              <a:prstGeom prst="rect">
                <a:avLst/>
              </a:prstGeom>
            </p:spPr>
          </p:pic>
          <p:sp>
            <p:nvSpPr>
              <p:cNvPr id="32" name="Rectangle 31">
                <a:extLst>
                  <a:ext uri="{FF2B5EF4-FFF2-40B4-BE49-F238E27FC236}">
                    <a16:creationId xmlns:a16="http://schemas.microsoft.com/office/drawing/2014/main" id="{4E778CC8-35BD-F378-327F-1D29841AAAAF}"/>
                  </a:ext>
                </a:extLst>
              </p:cNvPr>
              <p:cNvSpPr/>
              <p:nvPr/>
            </p:nvSpPr>
            <p:spPr>
              <a:xfrm>
                <a:off x="1893399" y="1326535"/>
                <a:ext cx="87802" cy="82914"/>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a:t>
                </a:r>
                <a:endParaRPr lang="en-US" dirty="0"/>
              </a:p>
            </p:txBody>
          </p:sp>
        </p:grpSp>
        <p:grpSp>
          <p:nvGrpSpPr>
            <p:cNvPr id="38" name="Group 37">
              <a:extLst>
                <a:ext uri="{FF2B5EF4-FFF2-40B4-BE49-F238E27FC236}">
                  <a16:creationId xmlns:a16="http://schemas.microsoft.com/office/drawing/2014/main" id="{15872F23-1EA9-A948-1199-D1A99D024499}"/>
                </a:ext>
              </a:extLst>
            </p:cNvPr>
            <p:cNvGrpSpPr/>
            <p:nvPr/>
          </p:nvGrpSpPr>
          <p:grpSpPr>
            <a:xfrm>
              <a:off x="3529147" y="2296375"/>
              <a:ext cx="283406" cy="194735"/>
              <a:chOff x="3529147" y="2283675"/>
              <a:chExt cx="283406" cy="194735"/>
            </a:xfrm>
          </p:grpSpPr>
          <p:pic>
            <p:nvPicPr>
              <p:cNvPr id="35" name="Picture 34">
                <a:extLst>
                  <a:ext uri="{FF2B5EF4-FFF2-40B4-BE49-F238E27FC236}">
                    <a16:creationId xmlns:a16="http://schemas.microsoft.com/office/drawing/2014/main" id="{E28B3E08-4300-E952-7F41-F23ADD3632F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375" b="88542" l="6098" r="97256">
                            <a14:foregroundMark x1="6402" y1="37500" x2="9146" y2="41667"/>
                            <a14:foregroundMark x1="27134" y1="42708" x2="52112" y2="34244"/>
                            <a14:foregroundMark x1="79791" y1="35595" x2="85366" y2="37500"/>
                            <a14:foregroundMark x1="85366" y1="37500" x2="96646" y2="36458"/>
                            <a14:foregroundMark x1="96341" y1="40625" x2="97256" y2="26042"/>
                            <a14:foregroundMark x1="95427" y1="27083" x2="95427" y2="42708"/>
                            <a14:foregroundMark x1="45122" y1="40625" x2="82317" y2="41667"/>
                            <a14:foregroundMark x1="30183" y1="35417" x2="40549" y2="30208"/>
                            <a14:foregroundMark x1="57927" y1="40625" x2="76524" y2="40625"/>
                            <a14:foregroundMark x1="76524" y1="40625" x2="78354" y2="32292"/>
                            <a14:foregroundMark x1="91463" y1="42708" x2="85061" y2="33333"/>
                            <a14:foregroundMark x1="91463" y1="35417" x2="84146" y2="34375"/>
                            <a14:foregroundMark x1="90244" y1="36458" x2="87500" y2="37500"/>
                            <a14:foregroundMark x1="82012" y1="33333" x2="44817" y2="37500"/>
                            <a14:foregroundMark x1="75000" y1="28125" x2="53768" y2="27420"/>
                            <a14:foregroundMark x1="35671" y1="35417" x2="46951" y2="36458"/>
                            <a14:foregroundMark x1="42073" y1="35417" x2="52439" y2="37500"/>
                            <a14:foregroundMark x1="46341" y1="37500" x2="40854" y2="35417"/>
                            <a14:backgroundMark x1="87468" y1="13406" x2="90244" y2="13542"/>
                            <a14:backgroundMark x1="78133" y1="12950" x2="80054" y2="13044"/>
                            <a14:backgroundMark x1="21037" y1="8333" x2="76829" y2="3125"/>
                            <a14:backgroundMark x1="76829" y1="3125" x2="82012" y2="3125"/>
                          </a14:backgroundRemoval>
                        </a14:imgEffect>
                      </a14:imgLayer>
                    </a14:imgProps>
                  </a:ext>
                </a:extLst>
              </a:blip>
              <a:srcRect l="4897" t="6232" r="70834" b="36793"/>
              <a:stretch/>
            </p:blipFill>
            <p:spPr>
              <a:xfrm>
                <a:off x="3529147" y="2283675"/>
                <a:ext cx="283406" cy="194735"/>
              </a:xfrm>
              <a:prstGeom prst="rect">
                <a:avLst/>
              </a:prstGeom>
            </p:spPr>
          </p:pic>
          <p:sp>
            <p:nvSpPr>
              <p:cNvPr id="37" name="Rectangle 36">
                <a:extLst>
                  <a:ext uri="{FF2B5EF4-FFF2-40B4-BE49-F238E27FC236}">
                    <a16:creationId xmlns:a16="http://schemas.microsoft.com/office/drawing/2014/main" id="{27DF3C20-A8E5-8FA0-E2F6-A3E3D86A1B25}"/>
                  </a:ext>
                </a:extLst>
              </p:cNvPr>
              <p:cNvSpPr/>
              <p:nvPr/>
            </p:nvSpPr>
            <p:spPr>
              <a:xfrm>
                <a:off x="3617997" y="2336436"/>
                <a:ext cx="87802" cy="82914"/>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a:t>
                </a:r>
                <a:endParaRPr lang="en-US" dirty="0"/>
              </a:p>
            </p:txBody>
          </p:sp>
        </p:grpSp>
        <p:pic>
          <p:nvPicPr>
            <p:cNvPr id="40" name="Picture 39">
              <a:extLst>
                <a:ext uri="{FF2B5EF4-FFF2-40B4-BE49-F238E27FC236}">
                  <a16:creationId xmlns:a16="http://schemas.microsoft.com/office/drawing/2014/main" id="{995A448D-B38E-F459-213D-5DF29363E2CF}"/>
                </a:ext>
              </a:extLst>
            </p:cNvPr>
            <p:cNvPicPr>
              <a:picLocks noChangeAspect="1"/>
            </p:cNvPicPr>
            <p:nvPr/>
          </p:nvPicPr>
          <p:blipFill>
            <a:blip r:embed="rId7"/>
            <a:stretch>
              <a:fillRect/>
            </a:stretch>
          </p:blipFill>
          <p:spPr>
            <a:xfrm>
              <a:off x="6033855" y="1752946"/>
              <a:ext cx="356109" cy="181688"/>
            </a:xfrm>
            <a:prstGeom prst="rect">
              <a:avLst/>
            </a:prstGeom>
          </p:spPr>
        </p:pic>
        <p:pic>
          <p:nvPicPr>
            <p:cNvPr id="41" name="Picture 40">
              <a:extLst>
                <a:ext uri="{FF2B5EF4-FFF2-40B4-BE49-F238E27FC236}">
                  <a16:creationId xmlns:a16="http://schemas.microsoft.com/office/drawing/2014/main" id="{C5A6B752-7D9B-FB3E-39E0-C6F002C5777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6389964" y="1951689"/>
              <a:ext cx="404869" cy="247685"/>
            </a:xfrm>
            <a:prstGeom prst="rect">
              <a:avLst/>
            </a:prstGeom>
          </p:spPr>
        </p:pic>
        <p:pic>
          <p:nvPicPr>
            <p:cNvPr id="42" name="Picture 41">
              <a:extLst>
                <a:ext uri="{FF2B5EF4-FFF2-40B4-BE49-F238E27FC236}">
                  <a16:creationId xmlns:a16="http://schemas.microsoft.com/office/drawing/2014/main" id="{C59DC109-9DC3-2D61-2F0B-DA1A3A56497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6383568" y="2402941"/>
              <a:ext cx="417663" cy="247684"/>
            </a:xfrm>
            <a:prstGeom prst="rect">
              <a:avLst/>
            </a:prstGeom>
          </p:spPr>
        </p:pic>
        <p:cxnSp>
          <p:nvCxnSpPr>
            <p:cNvPr id="43" name="Straight Arrow Connector 42">
              <a:extLst>
                <a:ext uri="{FF2B5EF4-FFF2-40B4-BE49-F238E27FC236}">
                  <a16:creationId xmlns:a16="http://schemas.microsoft.com/office/drawing/2014/main" id="{B6CB998E-BDC7-763D-E0CD-E77CC24B60F9}"/>
                </a:ext>
              </a:extLst>
            </p:cNvPr>
            <p:cNvCxnSpPr>
              <a:cxnSpLocks/>
            </p:cNvCxnSpPr>
            <p:nvPr/>
          </p:nvCxnSpPr>
          <p:spPr>
            <a:xfrm>
              <a:off x="2441329" y="2142068"/>
              <a:ext cx="161050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909AFD-52C2-82AF-B0A7-735610D73713}"/>
                </a:ext>
              </a:extLst>
            </p:cNvPr>
            <p:cNvCxnSpPr>
              <a:cxnSpLocks/>
            </p:cNvCxnSpPr>
            <p:nvPr/>
          </p:nvCxnSpPr>
          <p:spPr>
            <a:xfrm>
              <a:off x="2437098" y="2498952"/>
              <a:ext cx="161050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80BE146-4ED0-533A-9B98-EBBF940CE44A}"/>
                </a:ext>
              </a:extLst>
            </p:cNvPr>
            <p:cNvCxnSpPr>
              <a:cxnSpLocks/>
            </p:cNvCxnSpPr>
            <p:nvPr/>
          </p:nvCxnSpPr>
          <p:spPr>
            <a:xfrm>
              <a:off x="3352800" y="1761058"/>
              <a:ext cx="69480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4968EF2-2EA8-D99E-E305-61B81AD23C35}"/>
                </a:ext>
              </a:extLst>
            </p:cNvPr>
            <p:cNvCxnSpPr>
              <a:cxnSpLocks/>
            </p:cNvCxnSpPr>
            <p:nvPr/>
          </p:nvCxnSpPr>
          <p:spPr>
            <a:xfrm>
              <a:off x="5850466" y="2319505"/>
              <a:ext cx="106680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DA7F53C-A1DD-4726-1A06-6E5F427FD2D8}"/>
                </a:ext>
              </a:extLst>
            </p:cNvPr>
            <p:cNvCxnSpPr>
              <a:cxnSpLocks/>
            </p:cNvCxnSpPr>
            <p:nvPr/>
          </p:nvCxnSpPr>
          <p:spPr>
            <a:xfrm>
              <a:off x="6772761" y="2504571"/>
              <a:ext cx="144505"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0B55FD-0076-1844-5FB9-752DF8512A66}"/>
                </a:ext>
              </a:extLst>
            </p:cNvPr>
            <p:cNvCxnSpPr>
              <a:cxnSpLocks/>
            </p:cNvCxnSpPr>
            <p:nvPr/>
          </p:nvCxnSpPr>
          <p:spPr>
            <a:xfrm>
              <a:off x="5850466" y="2793907"/>
              <a:ext cx="94436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4EF277-9487-76C0-D80F-F7DBCCE48C61}"/>
                </a:ext>
              </a:extLst>
            </p:cNvPr>
            <p:cNvCxnSpPr>
              <a:cxnSpLocks/>
            </p:cNvCxnSpPr>
            <p:nvPr/>
          </p:nvCxnSpPr>
          <p:spPr>
            <a:xfrm flipV="1">
              <a:off x="6780066" y="2511702"/>
              <a:ext cx="0" cy="28643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98" name="Straight Arrow Connector 4097">
              <a:extLst>
                <a:ext uri="{FF2B5EF4-FFF2-40B4-BE49-F238E27FC236}">
                  <a16:creationId xmlns:a16="http://schemas.microsoft.com/office/drawing/2014/main" id="{DCF8F0A4-1299-9DE9-A654-667E63623731}"/>
                </a:ext>
              </a:extLst>
            </p:cNvPr>
            <p:cNvCxnSpPr>
              <a:cxnSpLocks/>
              <a:endCxn id="40" idx="1"/>
            </p:cNvCxnSpPr>
            <p:nvPr/>
          </p:nvCxnSpPr>
          <p:spPr>
            <a:xfrm>
              <a:off x="5889350" y="1843790"/>
              <a:ext cx="144505"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4101" name="Picture 4100">
              <a:extLst>
                <a:ext uri="{FF2B5EF4-FFF2-40B4-BE49-F238E27FC236}">
                  <a16:creationId xmlns:a16="http://schemas.microsoft.com/office/drawing/2014/main" id="{D8543105-6D4F-DA65-9411-72B3A001919B}"/>
                </a:ext>
              </a:extLst>
            </p:cNvPr>
            <p:cNvPicPr>
              <a:picLocks noChangeAspect="1"/>
            </p:cNvPicPr>
            <p:nvPr/>
          </p:nvPicPr>
          <p:blipFill>
            <a:blip r:embed="rId12"/>
            <a:stretch>
              <a:fillRect/>
            </a:stretch>
          </p:blipFill>
          <p:spPr>
            <a:xfrm>
              <a:off x="2506790" y="1193153"/>
              <a:ext cx="871842" cy="924362"/>
            </a:xfrm>
            <a:prstGeom prst="rect">
              <a:avLst/>
            </a:prstGeom>
          </p:spPr>
        </p:pic>
      </p:grpSp>
    </p:spTree>
    <p:extLst>
      <p:ext uri="{BB962C8B-B14F-4D97-AF65-F5344CB8AC3E}">
        <p14:creationId xmlns:p14="http://schemas.microsoft.com/office/powerpoint/2010/main" val="3055349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E619AC7D-FE52-A32F-C44C-9DBCBF285745}"/>
              </a:ext>
            </a:extLst>
          </p:cNvPr>
          <p:cNvPicPr>
            <a:picLocks noChangeAspect="1"/>
          </p:cNvPicPr>
          <p:nvPr/>
        </p:nvPicPr>
        <p:blipFill>
          <a:blip r:embed="rId3"/>
          <a:stretch>
            <a:fillRect/>
          </a:stretch>
        </p:blipFill>
        <p:spPr>
          <a:xfrm>
            <a:off x="8272462" y="150812"/>
            <a:ext cx="638175" cy="828675"/>
          </a:xfrm>
          <a:prstGeom prst="rect">
            <a:avLst/>
          </a:prstGeom>
        </p:spPr>
      </p:pic>
      <p:sp>
        <p:nvSpPr>
          <p:cNvPr id="21" name="Slide Number Placeholder 20">
            <a:extLst>
              <a:ext uri="{FF2B5EF4-FFF2-40B4-BE49-F238E27FC236}">
                <a16:creationId xmlns:a16="http://schemas.microsoft.com/office/drawing/2014/main" id="{405E9CC8-4B08-141F-877E-6D2E23E63647}"/>
              </a:ext>
            </a:extLst>
          </p:cNvPr>
          <p:cNvSpPr>
            <a:spLocks noGrp="1"/>
          </p:cNvSpPr>
          <p:nvPr>
            <p:ph type="sldNum" sz="quarter" idx="12"/>
          </p:nvPr>
        </p:nvSpPr>
        <p:spPr/>
        <p:txBody>
          <a:bodyPr/>
          <a:lstStyle/>
          <a:p>
            <a:fld id="{34D1EEE8-65D4-4EAF-A449-0925ADE44F87}" type="slidenum">
              <a:rPr lang="en-US" smtClean="0"/>
              <a:pPr/>
              <a:t>12</a:t>
            </a:fld>
            <a:endParaRPr lang="en-US"/>
          </a:p>
        </p:txBody>
      </p:sp>
      <p:pic>
        <p:nvPicPr>
          <p:cNvPr id="22" name="Picture 21">
            <a:extLst>
              <a:ext uri="{FF2B5EF4-FFF2-40B4-BE49-F238E27FC236}">
                <a16:creationId xmlns:a16="http://schemas.microsoft.com/office/drawing/2014/main" id="{3F08C5B8-C5F1-148A-3CC3-B564DEE2D449}"/>
              </a:ext>
            </a:extLst>
          </p:cNvPr>
          <p:cNvPicPr>
            <a:picLocks noChangeAspect="1"/>
          </p:cNvPicPr>
          <p:nvPr/>
        </p:nvPicPr>
        <p:blipFill rotWithShape="1">
          <a:blip r:embed="rId4"/>
          <a:srcRect l="44543" t="13784" r="36513" b="31973"/>
          <a:stretch/>
        </p:blipFill>
        <p:spPr>
          <a:xfrm>
            <a:off x="5407742" y="1232388"/>
            <a:ext cx="3042125" cy="2584163"/>
          </a:xfrm>
          <a:prstGeom prst="rect">
            <a:avLst/>
          </a:prstGeom>
        </p:spPr>
      </p:pic>
    </p:spTree>
    <p:extLst>
      <p:ext uri="{BB962C8B-B14F-4D97-AF65-F5344CB8AC3E}">
        <p14:creationId xmlns:p14="http://schemas.microsoft.com/office/powerpoint/2010/main" val="1028316858"/>
      </p:ext>
    </p:extLst>
  </p:cSld>
  <p:clrMapOvr>
    <a:masterClrMapping/>
  </p:clrMapOvr>
  <mc:AlternateContent xmlns:mc="http://schemas.openxmlformats.org/markup-compatibility/2006">
    <mc:Choice xmlns:p159="http://schemas.microsoft.com/office/powerpoint/2015/09/main" Requires="p159">
      <p:transition spd="slow" advClick="0" advTm="500">
        <p159:morph option="byObject"/>
      </p:transition>
    </mc:Choice>
    <mc:Fallback>
      <p:transition spd="slow" advClick="0" advTm="5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grpSp>
        <p:nvGrpSpPr>
          <p:cNvPr id="36" name="Group 35">
            <a:extLst>
              <a:ext uri="{FF2B5EF4-FFF2-40B4-BE49-F238E27FC236}">
                <a16:creationId xmlns:a16="http://schemas.microsoft.com/office/drawing/2014/main" id="{B6E4E453-3B81-B57A-B8FC-FC40B03ED3E6}"/>
              </a:ext>
            </a:extLst>
          </p:cNvPr>
          <p:cNvGrpSpPr/>
          <p:nvPr/>
        </p:nvGrpSpPr>
        <p:grpSpPr>
          <a:xfrm>
            <a:off x="10059" y="543902"/>
            <a:ext cx="6045518" cy="4806723"/>
            <a:chOff x="10059" y="543902"/>
            <a:chExt cx="6045518" cy="4806723"/>
          </a:xfrm>
        </p:grpSpPr>
        <p:grpSp>
          <p:nvGrpSpPr>
            <p:cNvPr id="34" name="Group 33">
              <a:extLst>
                <a:ext uri="{FF2B5EF4-FFF2-40B4-BE49-F238E27FC236}">
                  <a16:creationId xmlns:a16="http://schemas.microsoft.com/office/drawing/2014/main" id="{88EC0F01-C383-53B6-AC0C-CC83ADFFB0F3}"/>
                </a:ext>
              </a:extLst>
            </p:cNvPr>
            <p:cNvGrpSpPr/>
            <p:nvPr/>
          </p:nvGrpSpPr>
          <p:grpSpPr>
            <a:xfrm>
              <a:off x="10059" y="543902"/>
              <a:ext cx="6045518" cy="4806723"/>
              <a:chOff x="10059" y="543902"/>
              <a:chExt cx="6045518" cy="4806723"/>
            </a:xfrm>
          </p:grpSpPr>
          <p:grpSp>
            <p:nvGrpSpPr>
              <p:cNvPr id="32" name="Group 31">
                <a:extLst>
                  <a:ext uri="{FF2B5EF4-FFF2-40B4-BE49-F238E27FC236}">
                    <a16:creationId xmlns:a16="http://schemas.microsoft.com/office/drawing/2014/main" id="{2B39CFF6-739E-72B8-3DDB-0B9D0D71BF42}"/>
                  </a:ext>
                </a:extLst>
              </p:cNvPr>
              <p:cNvGrpSpPr/>
              <p:nvPr/>
            </p:nvGrpSpPr>
            <p:grpSpPr>
              <a:xfrm>
                <a:off x="10059" y="543902"/>
                <a:ext cx="6045518" cy="4806723"/>
                <a:chOff x="0" y="645810"/>
                <a:chExt cx="5658393" cy="4372394"/>
              </a:xfrm>
            </p:grpSpPr>
            <p:pic>
              <p:nvPicPr>
                <p:cNvPr id="8" name="Picture 7" descr="A diagram of a car steering wheel">
                  <a:extLst>
                    <a:ext uri="{FF2B5EF4-FFF2-40B4-BE49-F238E27FC236}">
                      <a16:creationId xmlns:a16="http://schemas.microsoft.com/office/drawing/2014/main" id="{B8CE2607-F2FF-2BC0-B62A-503A1EFD446A}"/>
                    </a:ext>
                  </a:extLst>
                </p:cNvPr>
                <p:cNvPicPr>
                  <a:picLocks noChangeAspect="1"/>
                </p:cNvPicPr>
                <p:nvPr/>
              </p:nvPicPr>
              <p:blipFill>
                <a:blip r:embed="rId3"/>
                <a:stretch>
                  <a:fillRect/>
                </a:stretch>
              </p:blipFill>
              <p:spPr>
                <a:xfrm>
                  <a:off x="0" y="645810"/>
                  <a:ext cx="5658393" cy="4372394"/>
                </a:xfrm>
                <a:prstGeom prst="rect">
                  <a:avLst/>
                </a:prstGeom>
              </p:spPr>
            </p:pic>
            <p:sp>
              <p:nvSpPr>
                <p:cNvPr id="23" name="Rectangle 22">
                  <a:extLst>
                    <a:ext uri="{FF2B5EF4-FFF2-40B4-BE49-F238E27FC236}">
                      <a16:creationId xmlns:a16="http://schemas.microsoft.com/office/drawing/2014/main" id="{B4BB88B8-4B28-86B2-4244-446687DCBD90}"/>
                    </a:ext>
                  </a:extLst>
                </p:cNvPr>
                <p:cNvSpPr/>
                <p:nvPr/>
              </p:nvSpPr>
              <p:spPr>
                <a:xfrm>
                  <a:off x="638372" y="3695898"/>
                  <a:ext cx="45719" cy="45719"/>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2</a:t>
                  </a:r>
                  <a:endParaRPr lang="en-US" sz="1000" dirty="0"/>
                </a:p>
              </p:txBody>
            </p:sp>
            <p:sp>
              <p:nvSpPr>
                <p:cNvPr id="24" name="Rectangle 23">
                  <a:extLst>
                    <a:ext uri="{FF2B5EF4-FFF2-40B4-BE49-F238E27FC236}">
                      <a16:creationId xmlns:a16="http://schemas.microsoft.com/office/drawing/2014/main" id="{88358778-9667-D016-F52C-1CA3BCE460BA}"/>
                    </a:ext>
                  </a:extLst>
                </p:cNvPr>
                <p:cNvSpPr/>
                <p:nvPr/>
              </p:nvSpPr>
              <p:spPr>
                <a:xfrm>
                  <a:off x="4853712" y="3774048"/>
                  <a:ext cx="45719" cy="45719"/>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3</a:t>
                  </a:r>
                  <a:endParaRPr lang="en-US" sz="1000" dirty="0"/>
                </a:p>
              </p:txBody>
            </p:sp>
            <p:sp>
              <p:nvSpPr>
                <p:cNvPr id="31" name="Rectangle 30">
                  <a:extLst>
                    <a:ext uri="{FF2B5EF4-FFF2-40B4-BE49-F238E27FC236}">
                      <a16:creationId xmlns:a16="http://schemas.microsoft.com/office/drawing/2014/main" id="{7B8F6C18-E205-77AB-EDDD-78DF9736467D}"/>
                    </a:ext>
                  </a:extLst>
                </p:cNvPr>
                <p:cNvSpPr/>
                <p:nvPr/>
              </p:nvSpPr>
              <p:spPr>
                <a:xfrm>
                  <a:off x="1317822" y="1165351"/>
                  <a:ext cx="45719" cy="45719"/>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1</a:t>
                  </a:r>
                  <a:endParaRPr lang="en-US" sz="1000" dirty="0"/>
                </a:p>
              </p:txBody>
            </p:sp>
          </p:grpSp>
          <p:pic>
            <p:nvPicPr>
              <p:cNvPr id="10" name="Picture 9">
                <a:extLst>
                  <a:ext uri="{FF2B5EF4-FFF2-40B4-BE49-F238E27FC236}">
                    <a16:creationId xmlns:a16="http://schemas.microsoft.com/office/drawing/2014/main" id="{30DECA0B-9F82-8438-8881-86578AE24D4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0" r="91690">
                            <a14:foregroundMark x1="12188" y1="65625" x2="33518" y2="64375"/>
                            <a14:foregroundMark x1="33518" y1="64375" x2="52355" y2="65000"/>
                            <a14:foregroundMark x1="52355" y1="65000" x2="68698" y2="64375"/>
                            <a14:foregroundMark x1="68698" y1="64375" x2="85042" y2="66250"/>
                            <a14:foregroundMark x1="17729" y1="71875" x2="66205" y2="63750"/>
                            <a14:foregroundMark x1="66205" y1="63750" x2="81994" y2="67500"/>
                            <a14:foregroundMark x1="10803" y1="61875" x2="24654" y2="77500"/>
                            <a14:foregroundMark x1="24654" y1="77500" x2="68144" y2="69375"/>
                            <a14:foregroundMark x1="68144" y1="69375" x2="83657" y2="71250"/>
                            <a14:foregroundMark x1="83657" y1="71250" x2="77562" y2="72500"/>
                            <a14:foregroundMark x1="84211" y1="71875" x2="31025" y2="88125"/>
                            <a14:foregroundMark x1="31025" y1="88125" x2="82271" y2="58750"/>
                            <a14:foregroundMark x1="82271" y1="58750" x2="86150" y2="61250"/>
                            <a14:foregroundMark x1="52632" y1="76875" x2="19114" y2="75625"/>
                            <a14:foregroundMark x1="19114" y1="75625" x2="15235" y2="69375"/>
                            <a14:foregroundMark x1="12742" y1="66250" x2="24931" y2="65000"/>
                            <a14:foregroundMark x1="11357" y1="65625" x2="19114" y2="61250"/>
                            <a14:foregroundMark x1="45152" y1="66250" x2="57895" y2="64375"/>
                            <a14:foregroundMark x1="49307" y1="61250" x2="57064" y2="61875"/>
                            <a14:foregroundMark x1="56510" y1="66250" x2="66482" y2="61250"/>
                            <a14:foregroundMark x1="80886" y1="65625" x2="70637" y2="69375"/>
                            <a14:foregroundMark x1="83657" y1="71875" x2="91136" y2="77500"/>
                            <a14:foregroundMark x1="84765" y1="63750" x2="88920" y2="73750"/>
                            <a14:foregroundMark x1="88089" y1="64375" x2="88089" y2="64375"/>
                            <a14:foregroundMark x1="86427" y1="63750" x2="88643" y2="73125"/>
                            <a14:foregroundMark x1="81994" y1="77500" x2="78947" y2="81250"/>
                            <a14:foregroundMark x1="85319" y1="71875" x2="81163" y2="80000"/>
                            <a14:foregroundMark x1="32410" y1="35625" x2="1662" y2="37500"/>
                            <a14:foregroundMark x1="1662" y1="37500" x2="23269" y2="33750"/>
                            <a14:foregroundMark x1="23269" y1="33750" x2="4155" y2="36875"/>
                            <a14:foregroundMark x1="4155" y1="36875" x2="19391" y2="32500"/>
                            <a14:foregroundMark x1="19391" y1="32500" x2="2216" y2="36250"/>
                            <a14:foregroundMark x1="42105" y1="18125" x2="57618" y2="21250"/>
                            <a14:foregroundMark x1="47645" y1="13125" x2="57618" y2="16875"/>
                            <a14:foregroundMark x1="50693" y1="19375" x2="59280" y2="20625"/>
                            <a14:foregroundMark x1="43490" y1="20625" x2="42382" y2="18750"/>
                            <a14:foregroundMark x1="41551" y1="21250" x2="39058" y2="22500"/>
                            <a14:foregroundMark x1="16066" y1="67500" x2="64820" y2="63750"/>
                            <a14:foregroundMark x1="64820" y1="63750" x2="78947" y2="73125"/>
                            <a14:foregroundMark x1="75900" y1="65625" x2="59834" y2="63125"/>
                            <a14:foregroundMark x1="51247" y1="64375" x2="49307" y2="64375"/>
                            <a14:foregroundMark x1="49861" y1="59375" x2="52078" y2="65625"/>
                            <a14:foregroundMark x1="59834" y1="58750" x2="52355" y2="52500"/>
                            <a14:foregroundMark x1="47091" y1="57500" x2="38504" y2="64375"/>
                            <a14:foregroundMark x1="38227" y1="63125" x2="22438" y2="61875"/>
                            <a14:foregroundMark x1="34903" y1="58125" x2="15235" y2="64375"/>
                            <a14:foregroundMark x1="55679" y1="61250" x2="70083" y2="61875"/>
                            <a14:foregroundMark x1="67313" y1="61875" x2="76731" y2="60000"/>
                            <a14:foregroundMark x1="3047" y1="34375" x2="17452" y2="35000"/>
                            <a14:foregroundMark x1="277" y1="33125" x2="11634" y2="38750"/>
                            <a14:foregroundMark x1="29640" y1="43125" x2="27701" y2="28125"/>
                            <a14:foregroundMark x1="27701" y1="33750" x2="22715" y2="32500"/>
                            <a14:foregroundMark x1="31302" y1="36250" x2="25485" y2="33750"/>
                            <a14:foregroundMark x1="33795" y1="35625" x2="28255" y2="35000"/>
                            <a14:foregroundMark x1="37673" y1="36875" x2="24377" y2="32500"/>
                            <a14:foregroundMark x1="33518" y1="35000" x2="28809" y2="26875"/>
                            <a14:foregroundMark x1="29640" y1="39375" x2="36288" y2="31875"/>
                            <a14:foregroundMark x1="32133" y1="33750" x2="41274" y2="22500"/>
                            <a14:foregroundMark x1="3601" y1="42500" x2="21053" y2="32500"/>
                            <a14:foregroundMark x1="60942" y1="48125" x2="66205" y2="45625"/>
                            <a14:foregroundMark x1="64820" y1="30625" x2="58449" y2="18125"/>
                            <a14:foregroundMark x1="50970" y1="48125" x2="35734" y2="42500"/>
                            <a14:foregroundMark x1="44598" y1="48125" x2="61496" y2="47500"/>
                            <a14:foregroundMark x1="47922" y1="54375" x2="27424" y2="57500"/>
                            <a14:foregroundMark x1="17175" y1="65625" x2="12188" y2="76875"/>
                            <a14:foregroundMark x1="18283" y1="68750" x2="13850" y2="75625"/>
                            <a14:foregroundMark x1="18283" y1="71875" x2="13296" y2="73750"/>
                            <a14:foregroundMark x1="18560" y1="75625" x2="15789" y2="73125"/>
                            <a14:foregroundMark x1="84765" y1="66250" x2="87535" y2="65625"/>
                            <a14:foregroundMark x1="86427" y1="68125" x2="86427" y2="68125"/>
                            <a14:foregroundMark x1="86427" y1="66250" x2="88366" y2="67500"/>
                            <a14:foregroundMark x1="88643" y1="67500" x2="89474" y2="67500"/>
                            <a14:foregroundMark x1="83934" y1="65000" x2="88643" y2="67500"/>
                            <a14:foregroundMark x1="83934" y1="60625" x2="88920" y2="63125"/>
                            <a14:foregroundMark x1="87535" y1="66250" x2="91690" y2="70000"/>
                            <a14:foregroundMark x1="87535" y1="64375" x2="88643" y2="64375"/>
                            <a14:foregroundMark x1="21330" y1="57500" x2="13296" y2="54375"/>
                          </a14:backgroundRemoval>
                        </a14:imgEffect>
                      </a14:imgLayer>
                    </a14:imgProps>
                  </a:ext>
                </a:extLst>
              </a:blip>
              <a:stretch>
                <a:fillRect/>
              </a:stretch>
            </p:blipFill>
            <p:spPr>
              <a:xfrm>
                <a:off x="3579235" y="848397"/>
                <a:ext cx="591273" cy="262060"/>
              </a:xfrm>
              <a:prstGeom prst="rect">
                <a:avLst/>
              </a:prstGeom>
            </p:spPr>
          </p:pic>
        </p:grpSp>
        <p:pic>
          <p:nvPicPr>
            <p:cNvPr id="35" name="Picture 34">
              <a:extLst>
                <a:ext uri="{FF2B5EF4-FFF2-40B4-BE49-F238E27FC236}">
                  <a16:creationId xmlns:a16="http://schemas.microsoft.com/office/drawing/2014/main" id="{E4D52F6E-8030-4E31-A672-C59AAF2DA591}"/>
                </a:ext>
              </a:extLst>
            </p:cNvPr>
            <p:cNvPicPr>
              <a:picLocks noChangeAspect="1"/>
            </p:cNvPicPr>
            <p:nvPr/>
          </p:nvPicPr>
          <p:blipFill rotWithShape="1">
            <a:blip r:embed="rId6"/>
            <a:srcRect l="6435" r="-1"/>
            <a:stretch/>
          </p:blipFill>
          <p:spPr>
            <a:xfrm>
              <a:off x="3779929" y="885135"/>
              <a:ext cx="215900" cy="117728"/>
            </a:xfrm>
            <a:prstGeom prst="rect">
              <a:avLst/>
            </a:prstGeom>
          </p:spPr>
        </p:pic>
      </p:grpSp>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B22402B-A1C3-FFF5-4410-D24F310BC338}"/>
              </a:ext>
            </a:extLst>
          </p:cNvPr>
          <p:cNvGrpSpPr/>
          <p:nvPr/>
        </p:nvGrpSpPr>
        <p:grpSpPr>
          <a:xfrm>
            <a:off x="5116683" y="645775"/>
            <a:ext cx="3617006" cy="3680419"/>
            <a:chOff x="5116683" y="645775"/>
            <a:chExt cx="3617006" cy="3680419"/>
          </a:xfrm>
        </p:grpSpPr>
        <p:grpSp>
          <p:nvGrpSpPr>
            <p:cNvPr id="42" name="Group 41">
              <a:extLst>
                <a:ext uri="{FF2B5EF4-FFF2-40B4-BE49-F238E27FC236}">
                  <a16:creationId xmlns:a16="http://schemas.microsoft.com/office/drawing/2014/main" id="{7A801A81-71F3-6E7C-4983-56C3D930A3C1}"/>
                </a:ext>
              </a:extLst>
            </p:cNvPr>
            <p:cNvGrpSpPr/>
            <p:nvPr/>
          </p:nvGrpSpPr>
          <p:grpSpPr>
            <a:xfrm>
              <a:off x="8192411" y="3158404"/>
              <a:ext cx="341792" cy="1167790"/>
              <a:chOff x="8192411" y="3158404"/>
              <a:chExt cx="341792" cy="1167790"/>
            </a:xfrm>
          </p:grpSpPr>
          <p:pic>
            <p:nvPicPr>
              <p:cNvPr id="16" name="Picture 15">
                <a:extLst>
                  <a:ext uri="{FF2B5EF4-FFF2-40B4-BE49-F238E27FC236}">
                    <a16:creationId xmlns:a16="http://schemas.microsoft.com/office/drawing/2014/main" id="{0DDE9F6B-8554-B684-880F-0C32B9ED9D3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375" b="88542" l="6098" r="97256">
                            <a14:foregroundMark x1="6402" y1="37500" x2="9146" y2="41667"/>
                            <a14:foregroundMark x1="27134" y1="42708" x2="52112" y2="34244"/>
                            <a14:foregroundMark x1="79791" y1="35595" x2="85366" y2="37500"/>
                            <a14:foregroundMark x1="85366" y1="37500" x2="96646" y2="36458"/>
                            <a14:foregroundMark x1="96341" y1="40625" x2="97256" y2="26042"/>
                            <a14:foregroundMark x1="95427" y1="27083" x2="95427" y2="42708"/>
                            <a14:foregroundMark x1="45122" y1="40625" x2="82317" y2="41667"/>
                            <a14:foregroundMark x1="30183" y1="35417" x2="40549" y2="30208"/>
                            <a14:foregroundMark x1="57927" y1="40625" x2="76524" y2="40625"/>
                            <a14:foregroundMark x1="76524" y1="40625" x2="78354" y2="32292"/>
                            <a14:foregroundMark x1="91463" y1="42708" x2="85061" y2="33333"/>
                            <a14:foregroundMark x1="91463" y1="35417" x2="84146" y2="34375"/>
                            <a14:foregroundMark x1="90244" y1="36458" x2="87500" y2="37500"/>
                            <a14:foregroundMark x1="82012" y1="33333" x2="44817" y2="37500"/>
                            <a14:foregroundMark x1="75000" y1="28125" x2="53768" y2="27420"/>
                            <a14:foregroundMark x1="35671" y1="35417" x2="46951" y2="36458"/>
                            <a14:foregroundMark x1="42073" y1="35417" x2="52439" y2="37500"/>
                            <a14:foregroundMark x1="46341" y1="37500" x2="40854" y2="35417"/>
                            <a14:backgroundMark x1="87468" y1="13406" x2="90244" y2="13542"/>
                            <a14:backgroundMark x1="78133" y1="12950" x2="80054" y2="13044"/>
                            <a14:backgroundMark x1="21037" y1="8333" x2="76829" y2="3125"/>
                            <a14:backgroundMark x1="76829" y1="3125" x2="82012" y2="3125"/>
                          </a14:backgroundRemoval>
                        </a14:imgEffect>
                      </a14:imgLayer>
                    </a14:imgProps>
                  </a:ext>
                </a:extLst>
              </a:blip>
              <a:stretch>
                <a:fillRect/>
              </a:stretch>
            </p:blipFill>
            <p:spPr>
              <a:xfrm rot="16200000">
                <a:off x="7779412" y="3571403"/>
                <a:ext cx="1167790" cy="341792"/>
              </a:xfrm>
              <a:prstGeom prst="rect">
                <a:avLst/>
              </a:prstGeom>
            </p:spPr>
          </p:pic>
          <p:sp>
            <p:nvSpPr>
              <p:cNvPr id="28" name="Rectangle 27">
                <a:extLst>
                  <a:ext uri="{FF2B5EF4-FFF2-40B4-BE49-F238E27FC236}">
                    <a16:creationId xmlns:a16="http://schemas.microsoft.com/office/drawing/2014/main" id="{24C98063-E70C-A883-B349-1B33591DCB2F}"/>
                  </a:ext>
                </a:extLst>
              </p:cNvPr>
              <p:cNvSpPr/>
              <p:nvPr/>
            </p:nvSpPr>
            <p:spPr>
              <a:xfrm>
                <a:off x="8275505" y="4088091"/>
                <a:ext cx="87802" cy="82914"/>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a:t>
                </a:r>
                <a:endParaRPr lang="en-US" dirty="0"/>
              </a:p>
            </p:txBody>
          </p:sp>
        </p:gr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370C6DAA-B7F8-2317-B171-2BE1018813FE}"/>
                </a:ext>
              </a:extLst>
            </p:cNvPr>
            <p:cNvGrpSpPr/>
            <p:nvPr/>
          </p:nvGrpSpPr>
          <p:grpSpPr>
            <a:xfrm>
              <a:off x="5116683" y="645775"/>
              <a:ext cx="3617006" cy="3384263"/>
              <a:chOff x="5116683" y="645775"/>
              <a:chExt cx="3617006" cy="3384263"/>
            </a:xfrm>
          </p:grpSpPr>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pic>
            <p:nvPicPr>
              <p:cNvPr id="14" name="Picture 13" descr="A picture containing wheel, tire, auto part, transport&#10;&#10;Description automatically generated">
                <a:extLst>
                  <a:ext uri="{FF2B5EF4-FFF2-40B4-BE49-F238E27FC236}">
                    <a16:creationId xmlns:a16="http://schemas.microsoft.com/office/drawing/2014/main" id="{C211C85A-7F32-5BB4-7D60-8D415C26F683}"/>
                  </a:ext>
                </a:extLst>
              </p:cNvPr>
              <p:cNvPicPr>
                <a:picLocks noChangeAspect="1"/>
              </p:cNvPicPr>
              <p:nvPr/>
            </p:nvPicPr>
            <p:blipFill>
              <a:blip r:embed="rId9"/>
              <a:stretch>
                <a:fillRect/>
              </a:stretch>
            </p:blipFill>
            <p:spPr>
              <a:xfrm>
                <a:off x="5116683" y="1211070"/>
                <a:ext cx="3617006" cy="2338688"/>
              </a:xfrm>
              <a:prstGeom prst="rect">
                <a:avLst/>
              </a:prstGeom>
            </p:spPr>
          </p:pic>
          <p:cxnSp>
            <p:nvCxnSpPr>
              <p:cNvPr id="20" name="Straight Arrow Connector 19">
                <a:extLst>
                  <a:ext uri="{FF2B5EF4-FFF2-40B4-BE49-F238E27FC236}">
                    <a16:creationId xmlns:a16="http://schemas.microsoft.com/office/drawing/2014/main" id="{DE16666D-BBA5-5ADE-AEDF-32C28F8F96EB}"/>
                  </a:ext>
                </a:extLst>
              </p:cNvPr>
              <p:cNvCxnSpPr>
                <a:stCxn id="18" idx="3"/>
              </p:cNvCxnSpPr>
              <p:nvPr/>
            </p:nvCxnSpPr>
            <p:spPr>
              <a:xfrm>
                <a:off x="7583348" y="788579"/>
                <a:ext cx="439775" cy="9280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D53592-EFCF-31F3-44EE-0F7D58C51D87}"/>
                  </a:ext>
                </a:extLst>
              </p:cNvPr>
              <p:cNvCxnSpPr>
                <a:cxnSpLocks/>
              </p:cNvCxnSpPr>
              <p:nvPr/>
            </p:nvCxnSpPr>
            <p:spPr>
              <a:xfrm flipV="1">
                <a:off x="8314147" y="3063006"/>
                <a:ext cx="0" cy="869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EDA73A9-0A93-B5D8-F89C-4E31E47F3B23}"/>
                  </a:ext>
                </a:extLst>
              </p:cNvPr>
              <p:cNvCxnSpPr>
                <a:cxnSpLocks/>
              </p:cNvCxnSpPr>
              <p:nvPr/>
            </p:nvCxnSpPr>
            <p:spPr>
              <a:xfrm>
                <a:off x="5605907" y="1992508"/>
                <a:ext cx="449670" cy="839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5FA6D4-44C1-D75C-9374-7E8ED90BD9E8}"/>
                  </a:ext>
                </a:extLst>
              </p:cNvPr>
              <p:cNvCxnSpPr>
                <a:cxnSpLocks/>
              </p:cNvCxnSpPr>
              <p:nvPr/>
            </p:nvCxnSpPr>
            <p:spPr>
              <a:xfrm flipV="1">
                <a:off x="6173846" y="1992508"/>
                <a:ext cx="97322" cy="8394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EAA3AA1-E33A-F267-BABC-6B3F4CD6B8F9}"/>
                  </a:ext>
                </a:extLst>
              </p:cNvPr>
              <p:cNvCxnSpPr>
                <a:cxnSpLocks/>
              </p:cNvCxnSpPr>
              <p:nvPr/>
            </p:nvCxnSpPr>
            <p:spPr>
              <a:xfrm flipH="1" flipV="1">
                <a:off x="7228185" y="1611123"/>
                <a:ext cx="746278" cy="21399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B90CF7E4-DFA7-17CF-874A-1E6B447392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6821601" y="1438937"/>
                <a:ext cx="404869" cy="247685"/>
              </a:xfrm>
              <a:prstGeom prst="rect">
                <a:avLst/>
              </a:prstGeom>
            </p:spPr>
          </p:pic>
          <p:pic>
            <p:nvPicPr>
              <p:cNvPr id="40" name="Picture 39">
                <a:extLst>
                  <a:ext uri="{FF2B5EF4-FFF2-40B4-BE49-F238E27FC236}">
                    <a16:creationId xmlns:a16="http://schemas.microsoft.com/office/drawing/2014/main" id="{03E8AC81-334D-0415-D116-4648CF8838D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6072359" y="1738936"/>
                <a:ext cx="484638" cy="287402"/>
              </a:xfrm>
              <a:prstGeom prst="rect">
                <a:avLst/>
              </a:prstGeom>
            </p:spPr>
          </p:pic>
          <p:cxnSp>
            <p:nvCxnSpPr>
              <p:cNvPr id="3" name="Straight Arrow Connector 2">
                <a:extLst>
                  <a:ext uri="{FF2B5EF4-FFF2-40B4-BE49-F238E27FC236}">
                    <a16:creationId xmlns:a16="http://schemas.microsoft.com/office/drawing/2014/main" id="{8DB1ED8B-633E-32F5-1D06-96A74E905A93}"/>
                  </a:ext>
                </a:extLst>
              </p:cNvPr>
              <p:cNvCxnSpPr>
                <a:cxnSpLocks/>
                <a:endCxn id="2" idx="3"/>
              </p:cNvCxnSpPr>
              <p:nvPr/>
            </p:nvCxnSpPr>
            <p:spPr>
              <a:xfrm flipH="1">
                <a:off x="7233138" y="2832007"/>
                <a:ext cx="942516" cy="99411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FAC08C7-6897-E42E-0827-D4C75E89BB0A}"/>
                  </a:ext>
                </a:extLst>
              </p:cNvPr>
              <p:cNvPicPr>
                <a:picLocks noChangeAspect="1"/>
              </p:cNvPicPr>
              <p:nvPr/>
            </p:nvPicPr>
            <p:blipFill>
              <a:blip r:embed="rId6"/>
              <a:stretch>
                <a:fillRect/>
              </a:stretch>
            </p:blipFill>
            <p:spPr>
              <a:xfrm>
                <a:off x="6900349" y="3848350"/>
                <a:ext cx="356109" cy="181688"/>
              </a:xfrm>
              <a:prstGeom prst="rect">
                <a:avLst/>
              </a:prstGeom>
            </p:spPr>
          </p:pic>
          <p:grpSp>
            <p:nvGrpSpPr>
              <p:cNvPr id="39" name="Group 38">
                <a:extLst>
                  <a:ext uri="{FF2B5EF4-FFF2-40B4-BE49-F238E27FC236}">
                    <a16:creationId xmlns:a16="http://schemas.microsoft.com/office/drawing/2014/main" id="{FD2EB0BB-CB85-A581-C6D0-851CBD17B1DC}"/>
                  </a:ext>
                </a:extLst>
              </p:cNvPr>
              <p:cNvGrpSpPr/>
              <p:nvPr/>
            </p:nvGrpSpPr>
            <p:grpSpPr>
              <a:xfrm>
                <a:off x="5392581" y="1796266"/>
                <a:ext cx="364702" cy="285607"/>
                <a:chOff x="5392581" y="1796266"/>
                <a:chExt cx="364702" cy="285607"/>
              </a:xfrm>
            </p:grpSpPr>
            <p:pic>
              <p:nvPicPr>
                <p:cNvPr id="26" name="Picture 25">
                  <a:extLst>
                    <a:ext uri="{FF2B5EF4-FFF2-40B4-BE49-F238E27FC236}">
                      <a16:creationId xmlns:a16="http://schemas.microsoft.com/office/drawing/2014/main" id="{328A5470-4DD8-7012-9EAB-C95859DB826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375" b="88542" l="6098" r="97256">
                              <a14:foregroundMark x1="6402" y1="37500" x2="9146" y2="41667"/>
                              <a14:foregroundMark x1="27134" y1="42708" x2="52112" y2="34244"/>
                              <a14:foregroundMark x1="79791" y1="35595" x2="85366" y2="37500"/>
                              <a14:foregroundMark x1="85366" y1="37500" x2="96646" y2="36458"/>
                              <a14:foregroundMark x1="96341" y1="40625" x2="97256" y2="26042"/>
                              <a14:foregroundMark x1="95427" y1="27083" x2="95427" y2="42708"/>
                              <a14:foregroundMark x1="45122" y1="40625" x2="82317" y2="41667"/>
                              <a14:foregroundMark x1="30183" y1="35417" x2="40549" y2="30208"/>
                              <a14:foregroundMark x1="57927" y1="40625" x2="76524" y2="40625"/>
                              <a14:foregroundMark x1="76524" y1="40625" x2="78354" y2="32292"/>
                              <a14:foregroundMark x1="91463" y1="42708" x2="85061" y2="33333"/>
                              <a14:foregroundMark x1="91463" y1="35417" x2="84146" y2="34375"/>
                              <a14:foregroundMark x1="90244" y1="36458" x2="87500" y2="37500"/>
                              <a14:foregroundMark x1="82012" y1="33333" x2="44817" y2="37500"/>
                              <a14:foregroundMark x1="75000" y1="28125" x2="53768" y2="27420"/>
                              <a14:foregroundMark x1="35671" y1="35417" x2="46951" y2="36458"/>
                              <a14:foregroundMark x1="42073" y1="35417" x2="52439" y2="37500"/>
                              <a14:foregroundMark x1="46341" y1="37500" x2="40854" y2="35417"/>
                              <a14:backgroundMark x1="87468" y1="13406" x2="90244" y2="13542"/>
                              <a14:backgroundMark x1="78133" y1="12950" x2="80054" y2="13044"/>
                              <a14:backgroundMark x1="21037" y1="8333" x2="76829" y2="3125"/>
                              <a14:backgroundMark x1="76829" y1="3125" x2="82012" y2="3125"/>
                            </a14:backgroundRemoval>
                          </a14:imgEffect>
                        </a14:imgLayer>
                      </a14:imgProps>
                    </a:ext>
                  </a:extLst>
                </a:blip>
                <a:srcRect r="68770" b="16438"/>
                <a:stretch/>
              </p:blipFill>
              <p:spPr>
                <a:xfrm>
                  <a:off x="5392581" y="1796266"/>
                  <a:ext cx="364702" cy="285607"/>
                </a:xfrm>
                <a:prstGeom prst="rect">
                  <a:avLst/>
                </a:prstGeom>
              </p:spPr>
            </p:pic>
            <p:sp>
              <p:nvSpPr>
                <p:cNvPr id="22" name="Rectangle 21">
                  <a:extLst>
                    <a:ext uri="{FF2B5EF4-FFF2-40B4-BE49-F238E27FC236}">
                      <a16:creationId xmlns:a16="http://schemas.microsoft.com/office/drawing/2014/main" id="{3AA79516-FBE6-2E76-CA5C-3CAB477BC6E7}"/>
                    </a:ext>
                  </a:extLst>
                </p:cNvPr>
                <p:cNvSpPr/>
                <p:nvPr/>
              </p:nvSpPr>
              <p:spPr>
                <a:xfrm>
                  <a:off x="5538911" y="1870557"/>
                  <a:ext cx="87802" cy="82914"/>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2</a:t>
                  </a:r>
                  <a:endParaRPr lang="en-US" dirty="0"/>
                </a:p>
              </p:txBody>
            </p:sp>
          </p:grpSp>
          <p:grpSp>
            <p:nvGrpSpPr>
              <p:cNvPr id="41" name="Group 40">
                <a:extLst>
                  <a:ext uri="{FF2B5EF4-FFF2-40B4-BE49-F238E27FC236}">
                    <a16:creationId xmlns:a16="http://schemas.microsoft.com/office/drawing/2014/main" id="{80CA79E8-8E1A-B6F7-1F82-4E9B0CA9D5FC}"/>
                  </a:ext>
                </a:extLst>
              </p:cNvPr>
              <p:cNvGrpSpPr/>
              <p:nvPr/>
            </p:nvGrpSpPr>
            <p:grpSpPr>
              <a:xfrm>
                <a:off x="7218646" y="645775"/>
                <a:ext cx="364702" cy="285607"/>
                <a:chOff x="7218646" y="645775"/>
                <a:chExt cx="364702" cy="285607"/>
              </a:xfrm>
            </p:grpSpPr>
            <p:pic>
              <p:nvPicPr>
                <p:cNvPr id="18" name="Picture 17">
                  <a:extLst>
                    <a:ext uri="{FF2B5EF4-FFF2-40B4-BE49-F238E27FC236}">
                      <a16:creationId xmlns:a16="http://schemas.microsoft.com/office/drawing/2014/main" id="{2A015391-78BE-C9AD-E57E-B26BD79FCE03}"/>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375" b="88542" l="6098" r="97256">
                              <a14:foregroundMark x1="6402" y1="37500" x2="9146" y2="41667"/>
                              <a14:foregroundMark x1="27134" y1="42708" x2="52112" y2="34244"/>
                              <a14:foregroundMark x1="79791" y1="35595" x2="85366" y2="37500"/>
                              <a14:foregroundMark x1="85366" y1="37500" x2="96646" y2="36458"/>
                              <a14:foregroundMark x1="96341" y1="40625" x2="97256" y2="26042"/>
                              <a14:foregroundMark x1="95427" y1="27083" x2="95427" y2="42708"/>
                              <a14:foregroundMark x1="45122" y1="40625" x2="82317" y2="41667"/>
                              <a14:foregroundMark x1="30183" y1="35417" x2="40549" y2="30208"/>
                              <a14:foregroundMark x1="57927" y1="40625" x2="76524" y2="40625"/>
                              <a14:foregroundMark x1="76524" y1="40625" x2="78354" y2="32292"/>
                              <a14:foregroundMark x1="91463" y1="42708" x2="85061" y2="33333"/>
                              <a14:foregroundMark x1="91463" y1="35417" x2="84146" y2="34375"/>
                              <a14:foregroundMark x1="90244" y1="36458" x2="87500" y2="37500"/>
                              <a14:foregroundMark x1="82012" y1="33333" x2="44817" y2="37500"/>
                              <a14:foregroundMark x1="75000" y1="28125" x2="53768" y2="27420"/>
                              <a14:foregroundMark x1="35671" y1="35417" x2="46951" y2="36458"/>
                              <a14:foregroundMark x1="42073" y1="35417" x2="52439" y2="37500"/>
                              <a14:foregroundMark x1="46341" y1="37500" x2="40854" y2="35417"/>
                              <a14:backgroundMark x1="87468" y1="13406" x2="90244" y2="13542"/>
                              <a14:backgroundMark x1="78133" y1="12950" x2="80054" y2="13044"/>
                              <a14:backgroundMark x1="21037" y1="8333" x2="76829" y2="3125"/>
                              <a14:backgroundMark x1="76829" y1="3125" x2="82012" y2="3125"/>
                            </a14:backgroundRemoval>
                          </a14:imgEffect>
                        </a14:imgLayer>
                      </a14:imgProps>
                    </a:ext>
                  </a:extLst>
                </a:blip>
                <a:srcRect r="68770" b="16438"/>
                <a:stretch/>
              </p:blipFill>
              <p:spPr>
                <a:xfrm>
                  <a:off x="7218646" y="645775"/>
                  <a:ext cx="364702" cy="285607"/>
                </a:xfrm>
                <a:prstGeom prst="rect">
                  <a:avLst/>
                </a:prstGeom>
              </p:spPr>
            </p:pic>
            <p:sp>
              <p:nvSpPr>
                <p:cNvPr id="25" name="Rectangle 24">
                  <a:extLst>
                    <a:ext uri="{FF2B5EF4-FFF2-40B4-BE49-F238E27FC236}">
                      <a16:creationId xmlns:a16="http://schemas.microsoft.com/office/drawing/2014/main" id="{AB06D22E-BCDA-0E7D-3460-17DF1622927B}"/>
                    </a:ext>
                  </a:extLst>
                </p:cNvPr>
                <p:cNvSpPr/>
                <p:nvPr/>
              </p:nvSpPr>
              <p:spPr>
                <a:xfrm>
                  <a:off x="7367218" y="725904"/>
                  <a:ext cx="87802" cy="82914"/>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a:t>
                  </a:r>
                  <a:endParaRPr lang="en-US" dirty="0"/>
                </a:p>
              </p:txBody>
            </p:sp>
          </p:grpSp>
        </p:grpSp>
      </p:grpSp>
      <p:pic>
        <p:nvPicPr>
          <p:cNvPr id="45" name="Picture 44">
            <a:extLst>
              <a:ext uri="{FF2B5EF4-FFF2-40B4-BE49-F238E27FC236}">
                <a16:creationId xmlns:a16="http://schemas.microsoft.com/office/drawing/2014/main" id="{2EC5AEB9-8CD1-AAF2-2641-79D8CB12714F}"/>
              </a:ext>
            </a:extLst>
          </p:cNvPr>
          <p:cNvPicPr>
            <a:picLocks noChangeAspect="1"/>
          </p:cNvPicPr>
          <p:nvPr/>
        </p:nvPicPr>
        <p:blipFill>
          <a:blip r:embed="rId14"/>
          <a:stretch>
            <a:fillRect/>
          </a:stretch>
        </p:blipFill>
        <p:spPr>
          <a:xfrm>
            <a:off x="8319406" y="83803"/>
            <a:ext cx="638175" cy="828675"/>
          </a:xfrm>
          <a:prstGeom prst="rect">
            <a:avLst/>
          </a:prstGeom>
        </p:spPr>
      </p:pic>
      <p:sp>
        <p:nvSpPr>
          <p:cNvPr id="46" name="Slide Number Placeholder 45">
            <a:extLst>
              <a:ext uri="{FF2B5EF4-FFF2-40B4-BE49-F238E27FC236}">
                <a16:creationId xmlns:a16="http://schemas.microsoft.com/office/drawing/2014/main" id="{13CF3051-2DB8-56E5-1CB1-93CF894FBB02}"/>
              </a:ext>
            </a:extLst>
          </p:cNvPr>
          <p:cNvSpPr>
            <a:spLocks noGrp="1"/>
          </p:cNvSpPr>
          <p:nvPr>
            <p:ph type="sldNum" sz="quarter" idx="12"/>
          </p:nvPr>
        </p:nvSpPr>
        <p:spPr/>
        <p:txBody>
          <a:bodyPr/>
          <a:lstStyle/>
          <a:p>
            <a:fld id="{34D1EEE8-65D4-4EAF-A449-0925ADE44F87}" type="slidenum">
              <a:rPr lang="en-US" smtClean="0"/>
              <a:pPr/>
              <a:t>13</a:t>
            </a:fld>
            <a:endParaRPr lang="en-US"/>
          </a:p>
        </p:txBody>
      </p:sp>
      <p:sp>
        <p:nvSpPr>
          <p:cNvPr id="47" name="TextBox 46">
            <a:extLst>
              <a:ext uri="{FF2B5EF4-FFF2-40B4-BE49-F238E27FC236}">
                <a16:creationId xmlns:a16="http://schemas.microsoft.com/office/drawing/2014/main" id="{6796C610-C710-E975-FA18-554EF6C8BA90}"/>
              </a:ext>
            </a:extLst>
          </p:cNvPr>
          <p:cNvSpPr txBox="1"/>
          <p:nvPr/>
        </p:nvSpPr>
        <p:spPr>
          <a:xfrm>
            <a:off x="4535812" y="4311275"/>
            <a:ext cx="4976446" cy="369332"/>
          </a:xfrm>
          <a:prstGeom prst="rect">
            <a:avLst/>
          </a:prstGeom>
          <a:noFill/>
        </p:spPr>
        <p:txBody>
          <a:bodyPr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Steering Dynamic model</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62383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grpSp>
        <p:nvGrpSpPr>
          <p:cNvPr id="3" name="Group 2">
            <a:extLst>
              <a:ext uri="{FF2B5EF4-FFF2-40B4-BE49-F238E27FC236}">
                <a16:creationId xmlns:a16="http://schemas.microsoft.com/office/drawing/2014/main" id="{F029D558-F1ED-71C1-87C7-7E8694781C7F}"/>
              </a:ext>
            </a:extLst>
          </p:cNvPr>
          <p:cNvGrpSpPr/>
          <p:nvPr/>
        </p:nvGrpSpPr>
        <p:grpSpPr>
          <a:xfrm>
            <a:off x="4450295" y="1432584"/>
            <a:ext cx="4486102" cy="2846839"/>
            <a:chOff x="0" y="53975"/>
            <a:chExt cx="4881764" cy="3235850"/>
          </a:xfrm>
        </p:grpSpPr>
        <p:pic>
          <p:nvPicPr>
            <p:cNvPr id="11" name="Picture 10">
              <a:extLst>
                <a:ext uri="{FF2B5EF4-FFF2-40B4-BE49-F238E27FC236}">
                  <a16:creationId xmlns:a16="http://schemas.microsoft.com/office/drawing/2014/main" id="{754D2389-A871-076F-B2A7-60CB02150A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14" y="53975"/>
              <a:ext cx="4806950" cy="2921000"/>
            </a:xfrm>
            <a:prstGeom prst="rect">
              <a:avLst/>
            </a:prstGeom>
            <a:noFill/>
            <a:ln>
              <a:noFill/>
            </a:ln>
          </p:spPr>
        </p:pic>
        <p:sp>
          <p:nvSpPr>
            <p:cNvPr id="12" name="Text Box 1">
              <a:extLst>
                <a:ext uri="{FF2B5EF4-FFF2-40B4-BE49-F238E27FC236}">
                  <a16:creationId xmlns:a16="http://schemas.microsoft.com/office/drawing/2014/main" id="{EDD8DB90-8F74-1CF2-FD8F-74585E94E6AD}"/>
                </a:ext>
              </a:extLst>
            </p:cNvPr>
            <p:cNvSpPr txBox="1"/>
            <p:nvPr/>
          </p:nvSpPr>
          <p:spPr>
            <a:xfrm>
              <a:off x="0" y="2974975"/>
              <a:ext cx="4806950" cy="31485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Figure : Real Vehicle Testing</a:t>
              </a:r>
            </a:p>
          </p:txBody>
        </p:sp>
      </p:grpSp>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Oval 3">
            <a:extLst>
              <a:ext uri="{FF2B5EF4-FFF2-40B4-BE49-F238E27FC236}">
                <a16:creationId xmlns:a16="http://schemas.microsoft.com/office/drawing/2014/main" id="{9EDDC827-01F0-443B-CEE4-0E0ED08A7E6A}"/>
              </a:ext>
            </a:extLst>
          </p:cNvPr>
          <p:cNvSpPr/>
          <p:nvPr/>
        </p:nvSpPr>
        <p:spPr>
          <a:xfrm>
            <a:off x="165673" y="730790"/>
            <a:ext cx="3199389" cy="150127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0000"/>
                </a:solidFill>
              </a:rPr>
              <a:t>1. Torque and Steering Angle relation at 1km/h and 5km/h for validation</a:t>
            </a:r>
          </a:p>
        </p:txBody>
      </p:sp>
      <p:sp>
        <p:nvSpPr>
          <p:cNvPr id="7" name="TextBox 6">
            <a:extLst>
              <a:ext uri="{FF2B5EF4-FFF2-40B4-BE49-F238E27FC236}">
                <a16:creationId xmlns:a16="http://schemas.microsoft.com/office/drawing/2014/main" id="{DE5E76A9-23DB-1FBD-33E5-924206BE6666}"/>
              </a:ext>
            </a:extLst>
          </p:cNvPr>
          <p:cNvSpPr txBox="1"/>
          <p:nvPr/>
        </p:nvSpPr>
        <p:spPr>
          <a:xfrm>
            <a:off x="612036" y="2575592"/>
            <a:ext cx="233289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Test cases</a:t>
            </a:r>
          </a:p>
        </p:txBody>
      </p:sp>
      <p:cxnSp>
        <p:nvCxnSpPr>
          <p:cNvPr id="14" name="Straight Arrow Connector 13">
            <a:extLst>
              <a:ext uri="{FF2B5EF4-FFF2-40B4-BE49-F238E27FC236}">
                <a16:creationId xmlns:a16="http://schemas.microsoft.com/office/drawing/2014/main" id="{21925B3C-B2AD-063D-31A8-6C7B464418B2}"/>
              </a:ext>
            </a:extLst>
          </p:cNvPr>
          <p:cNvCxnSpPr>
            <a:cxnSpLocks/>
            <a:stCxn id="7" idx="0"/>
            <a:endCxn id="4" idx="4"/>
          </p:cNvCxnSpPr>
          <p:nvPr/>
        </p:nvCxnSpPr>
        <p:spPr>
          <a:xfrm flipH="1" flipV="1">
            <a:off x="1765368" y="2232064"/>
            <a:ext cx="13114" cy="3435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509C19-64C0-5E4F-CF01-111DFDACC33A}"/>
              </a:ext>
            </a:extLst>
          </p:cNvPr>
          <p:cNvCxnSpPr>
            <a:cxnSpLocks/>
            <a:stCxn id="7" idx="2"/>
            <a:endCxn id="40" idx="0"/>
          </p:cNvCxnSpPr>
          <p:nvPr/>
        </p:nvCxnSpPr>
        <p:spPr>
          <a:xfrm>
            <a:off x="1778482" y="3037257"/>
            <a:ext cx="0" cy="3435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DFDE408C-CCC0-4EBD-53EC-FBD41A3034A5}"/>
              </a:ext>
            </a:extLst>
          </p:cNvPr>
          <p:cNvSpPr/>
          <p:nvPr/>
        </p:nvSpPr>
        <p:spPr>
          <a:xfrm>
            <a:off x="249071" y="3380785"/>
            <a:ext cx="3058821" cy="146315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0000"/>
                </a:solidFill>
              </a:rPr>
              <a:t>2. Steering Effort at different speed and weight</a:t>
            </a:r>
          </a:p>
        </p:txBody>
      </p:sp>
      <p:sp>
        <p:nvSpPr>
          <p:cNvPr id="41" name="Oval 40">
            <a:extLst>
              <a:ext uri="{FF2B5EF4-FFF2-40B4-BE49-F238E27FC236}">
                <a16:creationId xmlns:a16="http://schemas.microsoft.com/office/drawing/2014/main" id="{287E752E-E5ED-D529-2389-246ED67F311B}"/>
              </a:ext>
            </a:extLst>
          </p:cNvPr>
          <p:cNvSpPr/>
          <p:nvPr/>
        </p:nvSpPr>
        <p:spPr>
          <a:xfrm>
            <a:off x="6184884" y="5357595"/>
            <a:ext cx="2751513"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Lane-changing scenario</a:t>
            </a:r>
          </a:p>
        </p:txBody>
      </p:sp>
      <p:sp>
        <p:nvSpPr>
          <p:cNvPr id="56" name="TextBox 55">
            <a:extLst>
              <a:ext uri="{FF2B5EF4-FFF2-40B4-BE49-F238E27FC236}">
                <a16:creationId xmlns:a16="http://schemas.microsoft.com/office/drawing/2014/main" id="{EDB22E9B-B174-F250-7FDD-937472ADA8A1}"/>
              </a:ext>
            </a:extLst>
          </p:cNvPr>
          <p:cNvSpPr txBox="1"/>
          <p:nvPr/>
        </p:nvSpPr>
        <p:spPr>
          <a:xfrm>
            <a:off x="5132919" y="4674662"/>
            <a:ext cx="3250685" cy="338554"/>
          </a:xfrm>
          <a:prstGeom prst="rect">
            <a:avLst/>
          </a:prstGeom>
          <a:noFill/>
        </p:spPr>
        <p:txBody>
          <a:bodyPr wrap="square">
            <a:spAutoFit/>
          </a:bodyPr>
          <a:lstStyle/>
          <a:p>
            <a:pPr marL="0" marR="0" algn="ctr">
              <a:spcBef>
                <a:spcPts val="0"/>
              </a:spcBef>
              <a:spcAft>
                <a:spcPts val="1000"/>
              </a:spcAft>
            </a:pPr>
            <a:r>
              <a:rPr lang="en-US" sz="800" dirty="0">
                <a:latin typeface="+mn-lt"/>
              </a:rPr>
              <a:t>Source: </a:t>
            </a:r>
            <a:r>
              <a:rPr lang="en-US" sz="800" dirty="0">
                <a:effectLst/>
                <a:latin typeface="+mn-lt"/>
                <a:ea typeface="DengXian" panose="02010600030101010101" pitchFamily="2" charset="-122"/>
                <a:cs typeface="Times New Roman" panose="02020603050405020304" pitchFamily="18" charset="0"/>
              </a:rPr>
              <a:t>Study on Low-Speed Steering Resistance Torque of Vehicles Considering Friction between Tire and Pavement</a:t>
            </a:r>
            <a:endParaRPr lang="en-US" sz="400" i="1" dirty="0">
              <a:solidFill>
                <a:srgbClr val="44546A"/>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4FAA187E-7FA5-9A6D-D358-0BE1EF3D7B65}"/>
              </a:ext>
            </a:extLst>
          </p:cNvPr>
          <p:cNvPicPr>
            <a:picLocks noChangeAspect="1"/>
          </p:cNvPicPr>
          <p:nvPr/>
        </p:nvPicPr>
        <p:blipFill>
          <a:blip r:embed="rId4"/>
          <a:stretch>
            <a:fillRect/>
          </a:stretch>
        </p:blipFill>
        <p:spPr>
          <a:xfrm>
            <a:off x="8272462" y="150812"/>
            <a:ext cx="638175" cy="828675"/>
          </a:xfrm>
          <a:prstGeom prst="rect">
            <a:avLst/>
          </a:prstGeom>
        </p:spPr>
      </p:pic>
      <p:sp>
        <p:nvSpPr>
          <p:cNvPr id="9" name="Slide Number Placeholder 8">
            <a:extLst>
              <a:ext uri="{FF2B5EF4-FFF2-40B4-BE49-F238E27FC236}">
                <a16:creationId xmlns:a16="http://schemas.microsoft.com/office/drawing/2014/main" id="{579C05A0-5D8E-8A59-D409-A8C77E142873}"/>
              </a:ext>
            </a:extLst>
          </p:cNvPr>
          <p:cNvSpPr>
            <a:spLocks noGrp="1"/>
          </p:cNvSpPr>
          <p:nvPr>
            <p:ph type="sldNum" sz="quarter" idx="12"/>
          </p:nvPr>
        </p:nvSpPr>
        <p:spPr/>
        <p:txBody>
          <a:bodyPr/>
          <a:lstStyle/>
          <a:p>
            <a:fld id="{34D1EEE8-65D4-4EAF-A449-0925ADE44F87}" type="slidenum">
              <a:rPr lang="en-US" smtClean="0"/>
              <a:pPr/>
              <a:t>14</a:t>
            </a:fld>
            <a:endParaRPr lang="en-US"/>
          </a:p>
        </p:txBody>
      </p:sp>
    </p:spTree>
    <p:extLst>
      <p:ext uri="{BB962C8B-B14F-4D97-AF65-F5344CB8AC3E}">
        <p14:creationId xmlns:p14="http://schemas.microsoft.com/office/powerpoint/2010/main" val="28053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Table 2">
            <a:extLst>
              <a:ext uri="{FF2B5EF4-FFF2-40B4-BE49-F238E27FC236}">
                <a16:creationId xmlns:a16="http://schemas.microsoft.com/office/drawing/2014/main" id="{F4C3CF71-81DE-BA70-BB82-3938C4A2AF37}"/>
              </a:ext>
            </a:extLst>
          </p:cNvPr>
          <p:cNvGraphicFramePr>
            <a:graphicFrameLocks noGrp="1"/>
          </p:cNvGraphicFramePr>
          <p:nvPr>
            <p:extLst>
              <p:ext uri="{D42A27DB-BD31-4B8C-83A1-F6EECF244321}">
                <p14:modId xmlns:p14="http://schemas.microsoft.com/office/powerpoint/2010/main" val="377826996"/>
              </p:ext>
            </p:extLst>
          </p:nvPr>
        </p:nvGraphicFramePr>
        <p:xfrm>
          <a:off x="1139623" y="1381841"/>
          <a:ext cx="6559954" cy="2934972"/>
        </p:xfrm>
        <a:graphic>
          <a:graphicData uri="http://schemas.openxmlformats.org/drawingml/2006/table">
            <a:tbl>
              <a:tblPr firstRow="1" firstCol="1" bandRow="1">
                <a:tableStyleId>{5C22544A-7EE6-4342-B048-85BDC9FD1C3A}</a:tableStyleId>
              </a:tblPr>
              <a:tblGrid>
                <a:gridCol w="3367392">
                  <a:extLst>
                    <a:ext uri="{9D8B030D-6E8A-4147-A177-3AD203B41FA5}">
                      <a16:colId xmlns:a16="http://schemas.microsoft.com/office/drawing/2014/main" val="3853215806"/>
                    </a:ext>
                  </a:extLst>
                </a:gridCol>
                <a:gridCol w="3192562">
                  <a:extLst>
                    <a:ext uri="{9D8B030D-6E8A-4147-A177-3AD203B41FA5}">
                      <a16:colId xmlns:a16="http://schemas.microsoft.com/office/drawing/2014/main" val="3848790437"/>
                    </a:ext>
                  </a:extLst>
                </a:gridCol>
              </a:tblGrid>
              <a:tr h="733743">
                <a:tc>
                  <a:txBody>
                    <a:bodyPr/>
                    <a:lstStyle/>
                    <a:p>
                      <a:pPr algn="ctr">
                        <a:lnSpc>
                          <a:spcPct val="150000"/>
                        </a:lnSpc>
                        <a:spcAft>
                          <a:spcPts val="0"/>
                        </a:spcAft>
                      </a:pPr>
                      <a:r>
                        <a:rPr lang="en-US" sz="1800" b="1" dirty="0">
                          <a:ln>
                            <a:noFill/>
                          </a:ln>
                          <a:solidFill>
                            <a:schemeClr val="bg1"/>
                          </a:solidFill>
                          <a:effectLst/>
                        </a:rPr>
                        <a:t>Parameters</a:t>
                      </a:r>
                      <a:endParaRPr lang="en-US" sz="1800" b="1"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4F81BD"/>
                    </a:solidFill>
                  </a:tcPr>
                </a:tc>
                <a:tc>
                  <a:txBody>
                    <a:bodyPr/>
                    <a:lstStyle/>
                    <a:p>
                      <a:pPr algn="ctr">
                        <a:lnSpc>
                          <a:spcPct val="150000"/>
                        </a:lnSpc>
                        <a:spcAft>
                          <a:spcPts val="0"/>
                        </a:spcAft>
                      </a:pPr>
                      <a:r>
                        <a:rPr lang="en-US" sz="1800" b="1" dirty="0">
                          <a:ln>
                            <a:noFill/>
                          </a:ln>
                          <a:solidFill>
                            <a:schemeClr val="bg1"/>
                          </a:solidFill>
                          <a:effectLst/>
                        </a:rPr>
                        <a:t>Value</a:t>
                      </a:r>
                      <a:endParaRPr lang="en-US" sz="1800" b="1"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4F81BD"/>
                    </a:solidFill>
                  </a:tcPr>
                </a:tc>
                <a:extLst>
                  <a:ext uri="{0D108BD9-81ED-4DB2-BD59-A6C34878D82A}">
                    <a16:rowId xmlns:a16="http://schemas.microsoft.com/office/drawing/2014/main" val="1385412012"/>
                  </a:ext>
                </a:extLst>
              </a:tr>
              <a:tr h="733743">
                <a:tc>
                  <a:txBody>
                    <a:bodyPr/>
                    <a:lstStyle/>
                    <a:p>
                      <a:pPr algn="ctr">
                        <a:lnSpc>
                          <a:spcPct val="150000"/>
                        </a:lnSpc>
                        <a:spcAft>
                          <a:spcPts val="0"/>
                        </a:spcAft>
                      </a:pPr>
                      <a:r>
                        <a:rPr lang="en-US" sz="1800" b="0" dirty="0">
                          <a:effectLst/>
                        </a:rPr>
                        <a:t>Vehicle mass</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4F81BD"/>
                    </a:solidFill>
                  </a:tcPr>
                </a:tc>
                <a:tc>
                  <a:txBody>
                    <a:bodyPr/>
                    <a:lstStyle/>
                    <a:p>
                      <a:pPr algn="ctr">
                        <a:lnSpc>
                          <a:spcPct val="150000"/>
                        </a:lnSpc>
                        <a:spcAft>
                          <a:spcPts val="0"/>
                        </a:spcAft>
                      </a:pPr>
                      <a:r>
                        <a:rPr lang="en-US" sz="1800" dirty="0">
                          <a:effectLst/>
                        </a:rPr>
                        <a:t>1520kg (full load)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4325138"/>
                  </a:ext>
                </a:extLst>
              </a:tr>
              <a:tr h="733743">
                <a:tc>
                  <a:txBody>
                    <a:bodyPr/>
                    <a:lstStyle/>
                    <a:p>
                      <a:pPr algn="ctr">
                        <a:lnSpc>
                          <a:spcPct val="150000"/>
                        </a:lnSpc>
                        <a:spcAft>
                          <a:spcPts val="0"/>
                        </a:spcAft>
                      </a:pPr>
                      <a:r>
                        <a:rPr lang="en-US" sz="1800" b="0" dirty="0">
                          <a:effectLst/>
                        </a:rPr>
                        <a:t>Caster</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4F81BD"/>
                    </a:solidFill>
                  </a:tcPr>
                </a:tc>
                <a:tc>
                  <a:txBody>
                    <a:bodyPr/>
                    <a:lstStyle/>
                    <a:p>
                      <a:pPr algn="ctr">
                        <a:lnSpc>
                          <a:spcPct val="150000"/>
                        </a:lnSpc>
                        <a:spcAft>
                          <a:spcPts val="0"/>
                        </a:spcAft>
                      </a:pPr>
                      <a:r>
                        <a:rPr lang="en-US" sz="1800" dirty="0">
                          <a:effectLst/>
                        </a:rPr>
                        <a:t>5 degree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013425"/>
                  </a:ext>
                </a:extLst>
              </a:tr>
              <a:tr h="733743">
                <a:tc>
                  <a:txBody>
                    <a:bodyPr/>
                    <a:lstStyle/>
                    <a:p>
                      <a:pPr algn="ctr">
                        <a:lnSpc>
                          <a:spcPct val="150000"/>
                        </a:lnSpc>
                        <a:spcAft>
                          <a:spcPts val="0"/>
                        </a:spcAft>
                      </a:pPr>
                      <a:r>
                        <a:rPr lang="en-US" sz="1800" b="0" dirty="0">
                          <a:effectLst/>
                        </a:rPr>
                        <a:t>Camber</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4F81BD"/>
                    </a:solidFill>
                  </a:tcPr>
                </a:tc>
                <a:tc>
                  <a:txBody>
                    <a:bodyPr/>
                    <a:lstStyle/>
                    <a:p>
                      <a:pPr algn="ctr">
                        <a:lnSpc>
                          <a:spcPct val="150000"/>
                        </a:lnSpc>
                        <a:spcAft>
                          <a:spcPts val="0"/>
                        </a:spcAft>
                      </a:pPr>
                      <a:r>
                        <a:rPr lang="en-US" sz="1800" dirty="0">
                          <a:effectLst/>
                        </a:rPr>
                        <a:t>9 degree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0483166"/>
                  </a:ext>
                </a:extLst>
              </a:tr>
            </a:tbl>
          </a:graphicData>
        </a:graphic>
      </p:graphicFrame>
      <p:sp>
        <p:nvSpPr>
          <p:cNvPr id="5" name="TextBox 4">
            <a:extLst>
              <a:ext uri="{FF2B5EF4-FFF2-40B4-BE49-F238E27FC236}">
                <a16:creationId xmlns:a16="http://schemas.microsoft.com/office/drawing/2014/main" id="{F3F68516-7B24-8907-8A2A-7691631C02B1}"/>
              </a:ext>
            </a:extLst>
          </p:cNvPr>
          <p:cNvSpPr txBox="1"/>
          <p:nvPr/>
        </p:nvSpPr>
        <p:spPr>
          <a:xfrm>
            <a:off x="1121209" y="826687"/>
            <a:ext cx="4445144" cy="369332"/>
          </a:xfrm>
          <a:prstGeom prst="rect">
            <a:avLst/>
          </a:prstGeom>
          <a:noFill/>
        </p:spPr>
        <p:txBody>
          <a:bodyPr wrap="square" rtlCol="0">
            <a:spAutoFit/>
          </a:bodyPr>
          <a:lstStyle/>
          <a:p>
            <a:r>
              <a:rPr lang="en-US" sz="1800" i="1" dirty="0">
                <a:latin typeface="+mn-lt"/>
              </a:rPr>
              <a:t>Parameter table (based on VIOS car):</a:t>
            </a:r>
          </a:p>
        </p:txBody>
      </p:sp>
      <p:sp>
        <p:nvSpPr>
          <p:cNvPr id="4" name="TextBox 3">
            <a:extLst>
              <a:ext uri="{FF2B5EF4-FFF2-40B4-BE49-F238E27FC236}">
                <a16:creationId xmlns:a16="http://schemas.microsoft.com/office/drawing/2014/main" id="{613CD94F-C37D-B084-7F30-1A63F4157D6E}"/>
              </a:ext>
            </a:extLst>
          </p:cNvPr>
          <p:cNvSpPr txBox="1"/>
          <p:nvPr/>
        </p:nvSpPr>
        <p:spPr>
          <a:xfrm>
            <a:off x="-1351894" y="5122939"/>
            <a:ext cx="5339367" cy="523220"/>
          </a:xfrm>
          <a:prstGeom prst="rect">
            <a:avLst/>
          </a:prstGeom>
          <a:noFill/>
        </p:spPr>
        <p:txBody>
          <a:bodyPr wrap="square">
            <a:spAutoFit/>
          </a:bodyPr>
          <a:lstStyle/>
          <a:p>
            <a:pPr marL="0" marR="0" algn="ctr">
              <a:spcBef>
                <a:spcPts val="0"/>
              </a:spcBef>
              <a:spcAft>
                <a:spcPts val="1000"/>
              </a:spcAft>
            </a:pPr>
            <a:r>
              <a:rPr lang="en-US" dirty="0">
                <a:latin typeface="+mn-lt"/>
              </a:rPr>
              <a:t>Source: </a:t>
            </a:r>
            <a:r>
              <a:rPr lang="en-US" dirty="0">
                <a:effectLst/>
                <a:latin typeface="+mn-lt"/>
                <a:ea typeface="DengXian" panose="02010600030101010101" pitchFamily="2" charset="-122"/>
                <a:cs typeface="Times New Roman" panose="02020603050405020304" pitchFamily="18" charset="0"/>
              </a:rPr>
              <a:t>Study on Low-Speed Steering Resistance Torque of Vehicles Considering Friction between Tire and Pavement</a:t>
            </a:r>
            <a:endParaRPr lang="en-US" sz="1000" i="1" dirty="0">
              <a:solidFill>
                <a:srgbClr val="44546A"/>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81207A1F-B0E2-5523-B30B-8EE7BE9EBDA5}"/>
              </a:ext>
            </a:extLst>
          </p:cNvPr>
          <p:cNvPicPr>
            <a:picLocks noChangeAspect="1"/>
          </p:cNvPicPr>
          <p:nvPr/>
        </p:nvPicPr>
        <p:blipFill>
          <a:blip r:embed="rId3"/>
          <a:stretch>
            <a:fillRect/>
          </a:stretch>
        </p:blipFill>
        <p:spPr>
          <a:xfrm>
            <a:off x="8272462" y="150812"/>
            <a:ext cx="638175" cy="828675"/>
          </a:xfrm>
          <a:prstGeom prst="rect">
            <a:avLst/>
          </a:prstGeom>
        </p:spPr>
      </p:pic>
      <p:sp>
        <p:nvSpPr>
          <p:cNvPr id="8" name="Slide Number Placeholder 7">
            <a:extLst>
              <a:ext uri="{FF2B5EF4-FFF2-40B4-BE49-F238E27FC236}">
                <a16:creationId xmlns:a16="http://schemas.microsoft.com/office/drawing/2014/main" id="{34C86A05-16F5-1068-5EF4-FDE581C6384C}"/>
              </a:ext>
            </a:extLst>
          </p:cNvPr>
          <p:cNvSpPr>
            <a:spLocks noGrp="1"/>
          </p:cNvSpPr>
          <p:nvPr>
            <p:ph type="sldNum" sz="quarter" idx="12"/>
          </p:nvPr>
        </p:nvSpPr>
        <p:spPr/>
        <p:txBody>
          <a:bodyPr/>
          <a:lstStyle/>
          <a:p>
            <a:fld id="{34D1EEE8-65D4-4EAF-A449-0925ADE44F87}" type="slidenum">
              <a:rPr lang="en-US" smtClean="0"/>
              <a:pPr/>
              <a:t>15</a:t>
            </a:fld>
            <a:endParaRPr lang="en-US"/>
          </a:p>
        </p:txBody>
      </p:sp>
    </p:spTree>
    <p:extLst>
      <p:ext uri="{BB962C8B-B14F-4D97-AF65-F5344CB8AC3E}">
        <p14:creationId xmlns:p14="http://schemas.microsoft.com/office/powerpoint/2010/main" val="2258877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4635371-13AC-387B-A75C-F15F7FCE4C6E}"/>
              </a:ext>
            </a:extLst>
          </p:cNvPr>
          <p:cNvSpPr/>
          <p:nvPr/>
        </p:nvSpPr>
        <p:spPr>
          <a:xfrm>
            <a:off x="5826369" y="2088297"/>
            <a:ext cx="2157046" cy="1421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Comparison between 1km/h and 5km/h</a:t>
            </a:r>
            <a:endParaRPr lang="en-US" sz="1000" b="1" dirty="0"/>
          </a:p>
        </p:txBody>
      </p:sp>
      <p:pic>
        <p:nvPicPr>
          <p:cNvPr id="3" name="Picture 2">
            <a:extLst>
              <a:ext uri="{FF2B5EF4-FFF2-40B4-BE49-F238E27FC236}">
                <a16:creationId xmlns:a16="http://schemas.microsoft.com/office/drawing/2014/main" id="{875C10CF-E275-9C4D-C3CC-87DE7B53F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9246" y="756075"/>
            <a:ext cx="4374515" cy="3987800"/>
          </a:xfrm>
          <a:prstGeom prst="rect">
            <a:avLst/>
          </a:prstGeom>
          <a:noFill/>
          <a:ln>
            <a:noFill/>
          </a:ln>
        </p:spPr>
      </p:pic>
      <p:pic>
        <p:nvPicPr>
          <p:cNvPr id="4" name="Picture 3">
            <a:extLst>
              <a:ext uri="{FF2B5EF4-FFF2-40B4-BE49-F238E27FC236}">
                <a16:creationId xmlns:a16="http://schemas.microsoft.com/office/drawing/2014/main" id="{CBAD4F58-06EB-FCDC-5A6E-A90DAB1D4176}"/>
              </a:ext>
            </a:extLst>
          </p:cNvPr>
          <p:cNvPicPr>
            <a:picLocks noChangeAspect="1"/>
          </p:cNvPicPr>
          <p:nvPr/>
        </p:nvPicPr>
        <p:blipFill rotWithShape="1">
          <a:blip r:embed="rId4">
            <a:extLst>
              <a:ext uri="{28A0092B-C50C-407E-A947-70E740481C1C}">
                <a14:useLocalDpi xmlns:a14="http://schemas.microsoft.com/office/drawing/2010/main" val="0"/>
              </a:ext>
            </a:extLst>
          </a:blip>
          <a:srcRect t="89321"/>
          <a:stretch/>
        </p:blipFill>
        <p:spPr bwMode="auto">
          <a:xfrm>
            <a:off x="1597935" y="4387425"/>
            <a:ext cx="3191698" cy="306356"/>
          </a:xfrm>
          <a:prstGeom prst="rect">
            <a:avLst/>
          </a:prstGeom>
          <a:noFill/>
          <a:ln>
            <a:noFill/>
          </a:ln>
        </p:spPr>
      </p:pic>
      <p:pic>
        <p:nvPicPr>
          <p:cNvPr id="5" name="Picture 4">
            <a:extLst>
              <a:ext uri="{FF2B5EF4-FFF2-40B4-BE49-F238E27FC236}">
                <a16:creationId xmlns:a16="http://schemas.microsoft.com/office/drawing/2014/main" id="{AA3DE5CF-27D2-417D-EA4E-29B25B96B228}"/>
              </a:ext>
            </a:extLst>
          </p:cNvPr>
          <p:cNvPicPr>
            <a:picLocks noChangeAspect="1"/>
          </p:cNvPicPr>
          <p:nvPr/>
        </p:nvPicPr>
        <p:blipFill rotWithShape="1">
          <a:blip r:embed="rId4">
            <a:extLst>
              <a:ext uri="{28A0092B-C50C-407E-A947-70E740481C1C}">
                <a14:useLocalDpi xmlns:a14="http://schemas.microsoft.com/office/drawing/2010/main" val="0"/>
              </a:ext>
            </a:extLst>
          </a:blip>
          <a:srcRect t="89321" r="90369" b="-743"/>
          <a:stretch/>
        </p:blipFill>
        <p:spPr bwMode="auto">
          <a:xfrm>
            <a:off x="4818267" y="4387425"/>
            <a:ext cx="334395" cy="356450"/>
          </a:xfrm>
          <a:prstGeom prst="rect">
            <a:avLst/>
          </a:prstGeom>
          <a:noFill/>
          <a:ln>
            <a:noFill/>
          </a:ln>
        </p:spPr>
      </p:pic>
      <p:pic>
        <p:nvPicPr>
          <p:cNvPr id="6" name="Picture 5">
            <a:extLst>
              <a:ext uri="{FF2B5EF4-FFF2-40B4-BE49-F238E27FC236}">
                <a16:creationId xmlns:a16="http://schemas.microsoft.com/office/drawing/2014/main" id="{DC80A31A-D9F1-CCA6-C12E-8C377C043A73}"/>
              </a:ext>
            </a:extLst>
          </p:cNvPr>
          <p:cNvPicPr>
            <a:picLocks noChangeAspect="1"/>
          </p:cNvPicPr>
          <p:nvPr/>
        </p:nvPicPr>
        <p:blipFill rotWithShape="1">
          <a:blip r:embed="rId4">
            <a:extLst>
              <a:ext uri="{28A0092B-C50C-407E-A947-70E740481C1C}">
                <a14:useLocalDpi xmlns:a14="http://schemas.microsoft.com/office/drawing/2010/main" val="0"/>
              </a:ext>
            </a:extLst>
          </a:blip>
          <a:srcRect t="89321" r="90369" b="-743"/>
          <a:stretch/>
        </p:blipFill>
        <p:spPr bwMode="auto">
          <a:xfrm>
            <a:off x="1395343" y="4387425"/>
            <a:ext cx="334395" cy="356450"/>
          </a:xfrm>
          <a:prstGeom prst="rect">
            <a:avLst/>
          </a:prstGeom>
          <a:noFill/>
          <a:ln>
            <a:noFill/>
          </a:ln>
        </p:spPr>
      </p:pic>
      <p:pic>
        <p:nvPicPr>
          <p:cNvPr id="8" name="Picture 7">
            <a:extLst>
              <a:ext uri="{FF2B5EF4-FFF2-40B4-BE49-F238E27FC236}">
                <a16:creationId xmlns:a16="http://schemas.microsoft.com/office/drawing/2014/main" id="{5CD4E7E1-D2DE-296B-3423-31BA800FAF0A}"/>
              </a:ext>
            </a:extLst>
          </p:cNvPr>
          <p:cNvPicPr>
            <a:picLocks noChangeAspect="1"/>
          </p:cNvPicPr>
          <p:nvPr/>
        </p:nvPicPr>
        <p:blipFill>
          <a:blip r:embed="rId5"/>
          <a:stretch>
            <a:fillRect/>
          </a:stretch>
        </p:blipFill>
        <p:spPr>
          <a:xfrm>
            <a:off x="8272462" y="150812"/>
            <a:ext cx="638175" cy="828675"/>
          </a:xfrm>
          <a:prstGeom prst="rect">
            <a:avLst/>
          </a:prstGeom>
        </p:spPr>
      </p:pic>
      <p:sp>
        <p:nvSpPr>
          <p:cNvPr id="10" name="Slide Number Placeholder 9">
            <a:extLst>
              <a:ext uri="{FF2B5EF4-FFF2-40B4-BE49-F238E27FC236}">
                <a16:creationId xmlns:a16="http://schemas.microsoft.com/office/drawing/2014/main" id="{6711092D-09C1-8F33-081B-7BE8326F408E}"/>
              </a:ext>
            </a:extLst>
          </p:cNvPr>
          <p:cNvSpPr>
            <a:spLocks noGrp="1"/>
          </p:cNvSpPr>
          <p:nvPr>
            <p:ph type="sldNum" sz="quarter" idx="12"/>
          </p:nvPr>
        </p:nvSpPr>
        <p:spPr/>
        <p:txBody>
          <a:bodyPr/>
          <a:lstStyle/>
          <a:p>
            <a:fld id="{34D1EEE8-65D4-4EAF-A449-0925ADE44F87}" type="slidenum">
              <a:rPr lang="en-US" smtClean="0"/>
              <a:pPr/>
              <a:t>16</a:t>
            </a:fld>
            <a:endParaRPr lang="en-US"/>
          </a:p>
        </p:txBody>
      </p:sp>
    </p:spTree>
    <p:extLst>
      <p:ext uri="{BB962C8B-B14F-4D97-AF65-F5344CB8AC3E}">
        <p14:creationId xmlns:p14="http://schemas.microsoft.com/office/powerpoint/2010/main" val="210604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16" name="Text Box 1">
            <a:extLst>
              <a:ext uri="{FF2B5EF4-FFF2-40B4-BE49-F238E27FC236}">
                <a16:creationId xmlns:a16="http://schemas.microsoft.com/office/drawing/2014/main" id="{2D959923-5AB1-FCCA-4377-BBE0C2893538}"/>
              </a:ext>
            </a:extLst>
          </p:cNvPr>
          <p:cNvSpPr txBox="1"/>
          <p:nvPr/>
        </p:nvSpPr>
        <p:spPr>
          <a:xfrm>
            <a:off x="128998" y="4651271"/>
            <a:ext cx="8749820"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Operating condition : v =1300kg, caster angle : 5 degree, camber angle : 9 degree</a:t>
            </a:r>
          </a:p>
        </p:txBody>
      </p:sp>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10D1BAEA-487F-FBDE-5B71-ADCA4EDA15D2}"/>
              </a:ext>
            </a:extLst>
          </p:cNvPr>
          <p:cNvPicPr>
            <a:picLocks noChangeAspect="1"/>
          </p:cNvPicPr>
          <p:nvPr/>
        </p:nvPicPr>
        <p:blipFill>
          <a:blip r:embed="rId3"/>
          <a:stretch>
            <a:fillRect/>
          </a:stretch>
        </p:blipFill>
        <p:spPr>
          <a:xfrm>
            <a:off x="4371584" y="890971"/>
            <a:ext cx="4738370" cy="3498215"/>
          </a:xfrm>
          <a:prstGeom prst="rect">
            <a:avLst/>
          </a:prstGeom>
        </p:spPr>
      </p:pic>
      <p:pic>
        <p:nvPicPr>
          <p:cNvPr id="12" name="Picture 11">
            <a:extLst>
              <a:ext uri="{FF2B5EF4-FFF2-40B4-BE49-F238E27FC236}">
                <a16:creationId xmlns:a16="http://schemas.microsoft.com/office/drawing/2014/main" id="{A445BAC7-A93F-3660-D894-6E9737201F02}"/>
              </a:ext>
            </a:extLst>
          </p:cNvPr>
          <p:cNvPicPr>
            <a:picLocks noChangeAspect="1"/>
          </p:cNvPicPr>
          <p:nvPr/>
        </p:nvPicPr>
        <p:blipFill>
          <a:blip r:embed="rId4"/>
          <a:stretch>
            <a:fillRect/>
          </a:stretch>
        </p:blipFill>
        <p:spPr>
          <a:xfrm>
            <a:off x="8272462" y="150812"/>
            <a:ext cx="638175" cy="828675"/>
          </a:xfrm>
          <a:prstGeom prst="rect">
            <a:avLst/>
          </a:prstGeom>
        </p:spPr>
      </p:pic>
      <p:sp>
        <p:nvSpPr>
          <p:cNvPr id="14" name="Slide Number Placeholder 13">
            <a:extLst>
              <a:ext uri="{FF2B5EF4-FFF2-40B4-BE49-F238E27FC236}">
                <a16:creationId xmlns:a16="http://schemas.microsoft.com/office/drawing/2014/main" id="{893686E0-9B14-DAF0-83C7-D16B9007D50A}"/>
              </a:ext>
            </a:extLst>
          </p:cNvPr>
          <p:cNvSpPr>
            <a:spLocks noGrp="1"/>
          </p:cNvSpPr>
          <p:nvPr>
            <p:ph type="sldNum" sz="quarter" idx="12"/>
          </p:nvPr>
        </p:nvSpPr>
        <p:spPr/>
        <p:txBody>
          <a:bodyPr/>
          <a:lstStyle/>
          <a:p>
            <a:fld id="{34D1EEE8-65D4-4EAF-A449-0925ADE44F87}" type="slidenum">
              <a:rPr lang="en-US" smtClean="0"/>
              <a:pPr/>
              <a:t>17</a:t>
            </a:fld>
            <a:endParaRPr lang="en-US"/>
          </a:p>
        </p:txBody>
      </p:sp>
      <p:sp>
        <p:nvSpPr>
          <p:cNvPr id="15" name="TextBox 14">
            <a:extLst>
              <a:ext uri="{FF2B5EF4-FFF2-40B4-BE49-F238E27FC236}">
                <a16:creationId xmlns:a16="http://schemas.microsoft.com/office/drawing/2014/main" id="{C189D282-DD22-5774-4419-9ED02EB95CD1}"/>
              </a:ext>
            </a:extLst>
          </p:cNvPr>
          <p:cNvSpPr txBox="1"/>
          <p:nvPr/>
        </p:nvSpPr>
        <p:spPr>
          <a:xfrm>
            <a:off x="1552259" y="4925818"/>
            <a:ext cx="5903298" cy="215444"/>
          </a:xfrm>
          <a:prstGeom prst="rect">
            <a:avLst/>
          </a:prstGeom>
          <a:noFill/>
        </p:spPr>
        <p:txBody>
          <a:bodyPr wrap="square">
            <a:spAutoFit/>
          </a:bodyPr>
          <a:lstStyle/>
          <a:p>
            <a:pPr marL="0" marR="0" algn="ctr">
              <a:spcBef>
                <a:spcPts val="0"/>
              </a:spcBef>
              <a:spcAft>
                <a:spcPts val="1000"/>
              </a:spcAft>
            </a:pPr>
            <a:r>
              <a:rPr lang="en-US" sz="800" dirty="0">
                <a:latin typeface="+mn-lt"/>
              </a:rPr>
              <a:t>Source: </a:t>
            </a:r>
            <a:r>
              <a:rPr lang="en-US" sz="800" dirty="0">
                <a:effectLst/>
                <a:latin typeface="+mn-lt"/>
                <a:ea typeface="DengXian" panose="02010600030101010101" pitchFamily="2" charset="-122"/>
                <a:cs typeface="Times New Roman" panose="02020603050405020304" pitchFamily="18" charset="0"/>
              </a:rPr>
              <a:t>Study on Low-Speed Steering Resistance Torque of Vehicles Considering Friction between Tire and Pavement</a:t>
            </a:r>
            <a:endParaRPr lang="en-US" sz="800" i="1" dirty="0">
              <a:solidFill>
                <a:srgbClr val="44546A"/>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7" name="Oval 16">
            <a:extLst>
              <a:ext uri="{FF2B5EF4-FFF2-40B4-BE49-F238E27FC236}">
                <a16:creationId xmlns:a16="http://schemas.microsoft.com/office/drawing/2014/main" id="{DCA1DD78-8F45-99D4-A63A-7836DF0530B6}"/>
              </a:ext>
            </a:extLst>
          </p:cNvPr>
          <p:cNvSpPr/>
          <p:nvPr/>
        </p:nvSpPr>
        <p:spPr>
          <a:xfrm>
            <a:off x="5214420" y="94948"/>
            <a:ext cx="2755960" cy="8286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Validation:</a:t>
            </a:r>
          </a:p>
          <a:p>
            <a:pPr algn="ctr"/>
            <a:r>
              <a:rPr lang="en-US" sz="1800" b="1" dirty="0"/>
              <a:t>Real vehicle testing</a:t>
            </a:r>
          </a:p>
        </p:txBody>
      </p:sp>
      <p:pic>
        <p:nvPicPr>
          <p:cNvPr id="3" name="Picture 2">
            <a:extLst>
              <a:ext uri="{FF2B5EF4-FFF2-40B4-BE49-F238E27FC236}">
                <a16:creationId xmlns:a16="http://schemas.microsoft.com/office/drawing/2014/main" id="{4C79FFBA-F9C3-BA3B-3F55-D72401646777}"/>
              </a:ext>
            </a:extLst>
          </p:cNvPr>
          <p:cNvPicPr>
            <a:picLocks noChangeAspect="1"/>
          </p:cNvPicPr>
          <p:nvPr/>
        </p:nvPicPr>
        <p:blipFill>
          <a:blip r:embed="rId5"/>
          <a:stretch>
            <a:fillRect/>
          </a:stretch>
        </p:blipFill>
        <p:spPr>
          <a:xfrm>
            <a:off x="24130" y="873736"/>
            <a:ext cx="4547870" cy="3413760"/>
          </a:xfrm>
          <a:prstGeom prst="rect">
            <a:avLst/>
          </a:prstGeom>
        </p:spPr>
      </p:pic>
      <p:sp>
        <p:nvSpPr>
          <p:cNvPr id="18" name="Text Box 1">
            <a:extLst>
              <a:ext uri="{FF2B5EF4-FFF2-40B4-BE49-F238E27FC236}">
                <a16:creationId xmlns:a16="http://schemas.microsoft.com/office/drawing/2014/main" id="{DDC4BA6B-9772-6189-4F76-75CA9CF3F295}"/>
              </a:ext>
            </a:extLst>
          </p:cNvPr>
          <p:cNvSpPr txBox="1"/>
          <p:nvPr/>
        </p:nvSpPr>
        <p:spPr>
          <a:xfrm>
            <a:off x="-384332" y="4353801"/>
            <a:ext cx="5620906"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 V = 1km/h</a:t>
            </a:r>
          </a:p>
        </p:txBody>
      </p:sp>
      <p:sp>
        <p:nvSpPr>
          <p:cNvPr id="19" name="Text Box 1">
            <a:extLst>
              <a:ext uri="{FF2B5EF4-FFF2-40B4-BE49-F238E27FC236}">
                <a16:creationId xmlns:a16="http://schemas.microsoft.com/office/drawing/2014/main" id="{3DFD8518-818B-1828-5832-C3360CE5D2F4}"/>
              </a:ext>
            </a:extLst>
          </p:cNvPr>
          <p:cNvSpPr txBox="1"/>
          <p:nvPr/>
        </p:nvSpPr>
        <p:spPr>
          <a:xfrm>
            <a:off x="3930316" y="4369136"/>
            <a:ext cx="5620906"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i="1" dirty="0">
                <a:latin typeface="Times New Roman" panose="02020603050405020304" pitchFamily="18" charset="0"/>
                <a:ea typeface="Calibri" panose="020F0502020204030204" pitchFamily="34" charset="0"/>
                <a:cs typeface="Times New Roman" panose="02020603050405020304" pitchFamily="18" charset="0"/>
              </a:rPr>
              <a:t>b</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V = 5km/h</a:t>
            </a:r>
          </a:p>
        </p:txBody>
      </p:sp>
    </p:spTree>
    <p:extLst>
      <p:ext uri="{BB962C8B-B14F-4D97-AF65-F5344CB8AC3E}">
        <p14:creationId xmlns:p14="http://schemas.microsoft.com/office/powerpoint/2010/main" val="749561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A3DE5CF-27D2-417D-EA4E-29B25B96B228}"/>
              </a:ext>
            </a:extLst>
          </p:cNvPr>
          <p:cNvPicPr>
            <a:picLocks noChangeAspect="1"/>
          </p:cNvPicPr>
          <p:nvPr/>
        </p:nvPicPr>
        <p:blipFill rotWithShape="1">
          <a:blip r:embed="rId3">
            <a:extLst>
              <a:ext uri="{28A0092B-C50C-407E-A947-70E740481C1C}">
                <a14:useLocalDpi xmlns:a14="http://schemas.microsoft.com/office/drawing/2010/main" val="0"/>
              </a:ext>
            </a:extLst>
          </a:blip>
          <a:srcRect t="89321" r="90369" b="-743"/>
          <a:stretch/>
        </p:blipFill>
        <p:spPr bwMode="auto">
          <a:xfrm>
            <a:off x="4818267" y="4387425"/>
            <a:ext cx="334395" cy="356450"/>
          </a:xfrm>
          <a:prstGeom prst="rect">
            <a:avLst/>
          </a:prstGeom>
          <a:noFill/>
          <a:ln>
            <a:noFill/>
          </a:ln>
        </p:spPr>
      </p:pic>
      <p:pic>
        <p:nvPicPr>
          <p:cNvPr id="6" name="Picture 5">
            <a:extLst>
              <a:ext uri="{FF2B5EF4-FFF2-40B4-BE49-F238E27FC236}">
                <a16:creationId xmlns:a16="http://schemas.microsoft.com/office/drawing/2014/main" id="{DC80A31A-D9F1-CCA6-C12E-8C377C043A73}"/>
              </a:ext>
            </a:extLst>
          </p:cNvPr>
          <p:cNvPicPr>
            <a:picLocks noChangeAspect="1"/>
          </p:cNvPicPr>
          <p:nvPr/>
        </p:nvPicPr>
        <p:blipFill rotWithShape="1">
          <a:blip r:embed="rId3">
            <a:extLst>
              <a:ext uri="{28A0092B-C50C-407E-A947-70E740481C1C}">
                <a14:useLocalDpi xmlns:a14="http://schemas.microsoft.com/office/drawing/2010/main" val="0"/>
              </a:ext>
            </a:extLst>
          </a:blip>
          <a:srcRect t="89321" r="90369" b="-743"/>
          <a:stretch/>
        </p:blipFill>
        <p:spPr bwMode="auto">
          <a:xfrm>
            <a:off x="1395343" y="4387425"/>
            <a:ext cx="334395" cy="356450"/>
          </a:xfrm>
          <a:prstGeom prst="rect">
            <a:avLst/>
          </a:prstGeom>
          <a:noFill/>
          <a:ln>
            <a:noFill/>
          </a:ln>
        </p:spPr>
      </p:pic>
      <p:pic>
        <p:nvPicPr>
          <p:cNvPr id="8" name="Picture 7">
            <a:extLst>
              <a:ext uri="{FF2B5EF4-FFF2-40B4-BE49-F238E27FC236}">
                <a16:creationId xmlns:a16="http://schemas.microsoft.com/office/drawing/2014/main" id="{5CD4E7E1-D2DE-296B-3423-31BA800FAF0A}"/>
              </a:ext>
            </a:extLst>
          </p:cNvPr>
          <p:cNvPicPr>
            <a:picLocks noChangeAspect="1"/>
          </p:cNvPicPr>
          <p:nvPr/>
        </p:nvPicPr>
        <p:blipFill>
          <a:blip r:embed="rId4"/>
          <a:stretch>
            <a:fillRect/>
          </a:stretch>
        </p:blipFill>
        <p:spPr>
          <a:xfrm>
            <a:off x="8272462" y="150812"/>
            <a:ext cx="638175" cy="828675"/>
          </a:xfrm>
          <a:prstGeom prst="rect">
            <a:avLst/>
          </a:prstGeom>
        </p:spPr>
      </p:pic>
      <p:sp>
        <p:nvSpPr>
          <p:cNvPr id="10" name="Slide Number Placeholder 9">
            <a:extLst>
              <a:ext uri="{FF2B5EF4-FFF2-40B4-BE49-F238E27FC236}">
                <a16:creationId xmlns:a16="http://schemas.microsoft.com/office/drawing/2014/main" id="{6711092D-09C1-8F33-081B-7BE8326F408E}"/>
              </a:ext>
            </a:extLst>
          </p:cNvPr>
          <p:cNvSpPr>
            <a:spLocks noGrp="1"/>
          </p:cNvSpPr>
          <p:nvPr>
            <p:ph type="sldNum" sz="quarter" idx="12"/>
          </p:nvPr>
        </p:nvSpPr>
        <p:spPr/>
        <p:txBody>
          <a:bodyPr/>
          <a:lstStyle/>
          <a:p>
            <a:fld id="{34D1EEE8-65D4-4EAF-A449-0925ADE44F87}" type="slidenum">
              <a:rPr lang="en-US" smtClean="0"/>
              <a:pPr/>
              <a:t>18</a:t>
            </a:fld>
            <a:endParaRPr lang="en-US"/>
          </a:p>
        </p:txBody>
      </p:sp>
      <p:pic>
        <p:nvPicPr>
          <p:cNvPr id="17" name="Picture 16" descr="A picture containing text, line, screenshot, plot&#10;&#10;Description automatically generated">
            <a:extLst>
              <a:ext uri="{FF2B5EF4-FFF2-40B4-BE49-F238E27FC236}">
                <a16:creationId xmlns:a16="http://schemas.microsoft.com/office/drawing/2014/main" id="{C8A3D530-C257-9080-CC79-71456D55CA6A}"/>
              </a:ext>
            </a:extLst>
          </p:cNvPr>
          <p:cNvPicPr>
            <a:picLocks noChangeAspect="1"/>
          </p:cNvPicPr>
          <p:nvPr/>
        </p:nvPicPr>
        <p:blipFill>
          <a:blip r:embed="rId5"/>
          <a:stretch>
            <a:fillRect/>
          </a:stretch>
        </p:blipFill>
        <p:spPr>
          <a:xfrm>
            <a:off x="1437524" y="654282"/>
            <a:ext cx="6132767" cy="3809652"/>
          </a:xfrm>
          <a:prstGeom prst="rect">
            <a:avLst/>
          </a:prstGeom>
        </p:spPr>
      </p:pic>
    </p:spTree>
    <p:extLst>
      <p:ext uri="{BB962C8B-B14F-4D97-AF65-F5344CB8AC3E}">
        <p14:creationId xmlns:p14="http://schemas.microsoft.com/office/powerpoint/2010/main" val="164498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A3DE5CF-27D2-417D-EA4E-29B25B96B228}"/>
              </a:ext>
            </a:extLst>
          </p:cNvPr>
          <p:cNvPicPr>
            <a:picLocks noChangeAspect="1"/>
          </p:cNvPicPr>
          <p:nvPr/>
        </p:nvPicPr>
        <p:blipFill rotWithShape="1">
          <a:blip r:embed="rId3">
            <a:extLst>
              <a:ext uri="{28A0092B-C50C-407E-A947-70E740481C1C}">
                <a14:useLocalDpi xmlns:a14="http://schemas.microsoft.com/office/drawing/2010/main" val="0"/>
              </a:ext>
            </a:extLst>
          </a:blip>
          <a:srcRect t="89321" r="90369" b="-743"/>
          <a:stretch/>
        </p:blipFill>
        <p:spPr bwMode="auto">
          <a:xfrm>
            <a:off x="4818267" y="4387425"/>
            <a:ext cx="334395" cy="356450"/>
          </a:xfrm>
          <a:prstGeom prst="rect">
            <a:avLst/>
          </a:prstGeom>
          <a:noFill/>
          <a:ln>
            <a:noFill/>
          </a:ln>
        </p:spPr>
      </p:pic>
      <p:pic>
        <p:nvPicPr>
          <p:cNvPr id="6" name="Picture 5">
            <a:extLst>
              <a:ext uri="{FF2B5EF4-FFF2-40B4-BE49-F238E27FC236}">
                <a16:creationId xmlns:a16="http://schemas.microsoft.com/office/drawing/2014/main" id="{DC80A31A-D9F1-CCA6-C12E-8C377C043A73}"/>
              </a:ext>
            </a:extLst>
          </p:cNvPr>
          <p:cNvPicPr>
            <a:picLocks noChangeAspect="1"/>
          </p:cNvPicPr>
          <p:nvPr/>
        </p:nvPicPr>
        <p:blipFill rotWithShape="1">
          <a:blip r:embed="rId3">
            <a:extLst>
              <a:ext uri="{28A0092B-C50C-407E-A947-70E740481C1C}">
                <a14:useLocalDpi xmlns:a14="http://schemas.microsoft.com/office/drawing/2010/main" val="0"/>
              </a:ext>
            </a:extLst>
          </a:blip>
          <a:srcRect t="89321" r="90369" b="-743"/>
          <a:stretch/>
        </p:blipFill>
        <p:spPr bwMode="auto">
          <a:xfrm>
            <a:off x="1395343" y="4387425"/>
            <a:ext cx="334395" cy="356450"/>
          </a:xfrm>
          <a:prstGeom prst="rect">
            <a:avLst/>
          </a:prstGeom>
          <a:noFill/>
          <a:ln>
            <a:noFill/>
          </a:ln>
        </p:spPr>
      </p:pic>
      <p:pic>
        <p:nvPicPr>
          <p:cNvPr id="8" name="Picture 7">
            <a:extLst>
              <a:ext uri="{FF2B5EF4-FFF2-40B4-BE49-F238E27FC236}">
                <a16:creationId xmlns:a16="http://schemas.microsoft.com/office/drawing/2014/main" id="{5CD4E7E1-D2DE-296B-3423-31BA800FAF0A}"/>
              </a:ext>
            </a:extLst>
          </p:cNvPr>
          <p:cNvPicPr>
            <a:picLocks noChangeAspect="1"/>
          </p:cNvPicPr>
          <p:nvPr/>
        </p:nvPicPr>
        <p:blipFill>
          <a:blip r:embed="rId4"/>
          <a:stretch>
            <a:fillRect/>
          </a:stretch>
        </p:blipFill>
        <p:spPr>
          <a:xfrm>
            <a:off x="8272462" y="150812"/>
            <a:ext cx="638175" cy="828675"/>
          </a:xfrm>
          <a:prstGeom prst="rect">
            <a:avLst/>
          </a:prstGeom>
        </p:spPr>
      </p:pic>
      <p:sp>
        <p:nvSpPr>
          <p:cNvPr id="10" name="Slide Number Placeholder 9">
            <a:extLst>
              <a:ext uri="{FF2B5EF4-FFF2-40B4-BE49-F238E27FC236}">
                <a16:creationId xmlns:a16="http://schemas.microsoft.com/office/drawing/2014/main" id="{6711092D-09C1-8F33-081B-7BE8326F408E}"/>
              </a:ext>
            </a:extLst>
          </p:cNvPr>
          <p:cNvSpPr>
            <a:spLocks noGrp="1"/>
          </p:cNvSpPr>
          <p:nvPr>
            <p:ph type="sldNum" sz="quarter" idx="12"/>
          </p:nvPr>
        </p:nvSpPr>
        <p:spPr/>
        <p:txBody>
          <a:bodyPr/>
          <a:lstStyle/>
          <a:p>
            <a:fld id="{34D1EEE8-65D4-4EAF-A449-0925ADE44F87}" type="slidenum">
              <a:rPr lang="en-US" smtClean="0"/>
              <a:pPr/>
              <a:t>19</a:t>
            </a:fld>
            <a:endParaRPr lang="en-US"/>
          </a:p>
        </p:txBody>
      </p:sp>
      <p:pic>
        <p:nvPicPr>
          <p:cNvPr id="4" name="Picture 3" descr="A picture containing text, screenshot, line, plot&#10;&#10;Description automatically generated">
            <a:extLst>
              <a:ext uri="{FF2B5EF4-FFF2-40B4-BE49-F238E27FC236}">
                <a16:creationId xmlns:a16="http://schemas.microsoft.com/office/drawing/2014/main" id="{190AF51C-21FF-1564-FAF7-6A285469BADA}"/>
              </a:ext>
            </a:extLst>
          </p:cNvPr>
          <p:cNvPicPr>
            <a:picLocks noChangeAspect="1"/>
          </p:cNvPicPr>
          <p:nvPr/>
        </p:nvPicPr>
        <p:blipFill>
          <a:blip r:embed="rId5"/>
          <a:stretch>
            <a:fillRect/>
          </a:stretch>
        </p:blipFill>
        <p:spPr>
          <a:xfrm>
            <a:off x="1182747" y="730790"/>
            <a:ext cx="6473706" cy="4041820"/>
          </a:xfrm>
          <a:prstGeom prst="rect">
            <a:avLst/>
          </a:prstGeom>
        </p:spPr>
      </p:pic>
    </p:spTree>
    <p:extLst>
      <p:ext uri="{BB962C8B-B14F-4D97-AF65-F5344CB8AC3E}">
        <p14:creationId xmlns:p14="http://schemas.microsoft.com/office/powerpoint/2010/main" val="414835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2"/>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2A1881CF-4D2B-1040-C6CD-F5FD13E143AF}"/>
              </a:ext>
            </a:extLst>
          </p:cNvPr>
          <p:cNvSpPr>
            <a:spLocks noGrp="1"/>
          </p:cNvSpPr>
          <p:nvPr>
            <p:ph type="sldNum" sz="quarter" idx="12"/>
          </p:nvPr>
        </p:nvSpPr>
        <p:spPr>
          <a:xfrm>
            <a:off x="8312217" y="4623802"/>
            <a:ext cx="2743200" cy="365125"/>
          </a:xfrm>
        </p:spPr>
        <p:txBody>
          <a:bodyPr/>
          <a:lstStyle/>
          <a:p>
            <a:fld id="{34D1EEE8-65D4-4EAF-A449-0925ADE44F87}" type="slidenum">
              <a:rPr lang="en-US" smtClean="0"/>
              <a:pPr/>
              <a:t>2</a:t>
            </a:fld>
            <a:endParaRPr lang="en-US" dirty="0"/>
          </a:p>
        </p:txBody>
      </p:sp>
      <p:grpSp>
        <p:nvGrpSpPr>
          <p:cNvPr id="20" name="Group 19">
            <a:extLst>
              <a:ext uri="{FF2B5EF4-FFF2-40B4-BE49-F238E27FC236}">
                <a16:creationId xmlns:a16="http://schemas.microsoft.com/office/drawing/2014/main" id="{A28B518A-39A4-3660-4A1F-3AF26BC73DD3}"/>
              </a:ext>
            </a:extLst>
          </p:cNvPr>
          <p:cNvGrpSpPr/>
          <p:nvPr/>
        </p:nvGrpSpPr>
        <p:grpSpPr>
          <a:xfrm>
            <a:off x="78479" y="756277"/>
            <a:ext cx="8987042" cy="3600169"/>
            <a:chOff x="156958" y="636638"/>
            <a:chExt cx="8987042" cy="3600169"/>
          </a:xfrm>
        </p:grpSpPr>
        <p:sp>
          <p:nvSpPr>
            <p:cNvPr id="21" name="Rounded Rectangle 4">
              <a:extLst>
                <a:ext uri="{FF2B5EF4-FFF2-40B4-BE49-F238E27FC236}">
                  <a16:creationId xmlns:a16="http://schemas.microsoft.com/office/drawing/2014/main" id="{0D5C8375-DE2F-DF28-71C2-10BCB5442B06}"/>
                </a:ext>
              </a:extLst>
            </p:cNvPr>
            <p:cNvSpPr/>
            <p:nvPr/>
          </p:nvSpPr>
          <p:spPr>
            <a:xfrm rot="2700000">
              <a:off x="3472170" y="1491593"/>
              <a:ext cx="1942746" cy="1942748"/>
            </a:xfrm>
            <a:prstGeom prst="roundRect">
              <a:avLst/>
            </a:prstGeom>
            <a:solidFill>
              <a:srgbClr val="C0504D">
                <a:lumMod val="75000"/>
              </a:srgbClr>
            </a:solidFill>
            <a:ln w="9525" cap="flat" cmpd="sng"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B816ABEF-D548-ABA3-1776-B701EB863CCF}"/>
                </a:ext>
              </a:extLst>
            </p:cNvPr>
            <p:cNvSpPr txBox="1"/>
            <p:nvPr/>
          </p:nvSpPr>
          <p:spPr>
            <a:xfrm>
              <a:off x="3414251" y="2092979"/>
              <a:ext cx="1948521" cy="596574"/>
            </a:xfrm>
            <a:prstGeom prst="rect">
              <a:avLst/>
            </a:prstGeom>
            <a:noFill/>
          </p:spPr>
          <p:txBody>
            <a:bodyPr wrap="square" rtlCol="0">
              <a:spAutoFit/>
            </a:bodyPr>
            <a:lstStyle/>
            <a:p>
              <a:pPr marL="0" marR="0" lvl="0" indent="0" algn="ctr" defTabSz="45720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lumMod val="95000"/>
                    </a:prstClr>
                  </a:solidFill>
                  <a:effectLst/>
                  <a:uLnTx/>
                  <a:uFillTx/>
                  <a:latin typeface="Times New Roman" panose="02020603050405020304" pitchFamily="18" charset="0"/>
                  <a:ea typeface="+mn-ea"/>
                  <a:cs typeface="Times New Roman" panose="02020603050405020304" pitchFamily="18" charset="0"/>
                </a:rPr>
                <a:t>Contents</a:t>
              </a:r>
            </a:p>
          </p:txBody>
        </p:sp>
        <p:sp>
          <p:nvSpPr>
            <p:cNvPr id="23" name="Rounded Rectangle 6">
              <a:extLst>
                <a:ext uri="{FF2B5EF4-FFF2-40B4-BE49-F238E27FC236}">
                  <a16:creationId xmlns:a16="http://schemas.microsoft.com/office/drawing/2014/main" id="{0FC3A48E-B4D6-66CB-9C12-D368D95296F3}"/>
                </a:ext>
              </a:extLst>
            </p:cNvPr>
            <p:cNvSpPr/>
            <p:nvPr/>
          </p:nvSpPr>
          <p:spPr>
            <a:xfrm rot="2700000">
              <a:off x="3133879" y="3211600"/>
              <a:ext cx="684963" cy="684963"/>
            </a:xfrm>
            <a:prstGeom prst="roundRect">
              <a:avLst/>
            </a:prstGeom>
            <a:noFill/>
            <a:ln w="9525" cap="flat" cmpd="sng" algn="ctr">
              <a:noFill/>
              <a:prstDash val="soli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C07F604C-3AF2-579E-4FC9-D39F256DB4A5}"/>
                </a:ext>
              </a:extLst>
            </p:cNvPr>
            <p:cNvSpPr txBox="1"/>
            <p:nvPr/>
          </p:nvSpPr>
          <p:spPr>
            <a:xfrm>
              <a:off x="162222" y="3816366"/>
              <a:ext cx="3521803" cy="400110"/>
            </a:xfrm>
            <a:prstGeom prst="rect">
              <a:avLst/>
            </a:prstGeom>
            <a:solidFill>
              <a:srgbClr val="C0504D">
                <a:lumMod val="60000"/>
                <a:lumOff val="40000"/>
              </a:srgbClr>
            </a:solidFill>
            <a:ln>
              <a:solidFill>
                <a:srgbClr val="C0504D">
                  <a:lumMod val="50000"/>
                </a:srgbClr>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2000" b="1" kern="1200" dirty="0">
                  <a:solidFill>
                    <a:prstClr val="black"/>
                  </a:solidFill>
                  <a:latin typeface="Times New Roman" panose="02020603050405020304" pitchFamily="18" charset="0"/>
                  <a:ea typeface="+mn-ea"/>
                  <a:cs typeface="Times New Roman" panose="02020603050405020304" pitchFamily="18" charset="0"/>
                </a:rPr>
                <a:t>III</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Results - Discussions</a:t>
              </a:r>
            </a:p>
          </p:txBody>
        </p:sp>
        <p:sp>
          <p:nvSpPr>
            <p:cNvPr id="25" name="TextBox 24">
              <a:extLst>
                <a:ext uri="{FF2B5EF4-FFF2-40B4-BE49-F238E27FC236}">
                  <a16:creationId xmlns:a16="http://schemas.microsoft.com/office/drawing/2014/main" id="{EA078929-658A-83B4-FDE0-97E25145F012}"/>
                </a:ext>
              </a:extLst>
            </p:cNvPr>
            <p:cNvSpPr txBox="1"/>
            <p:nvPr/>
          </p:nvSpPr>
          <p:spPr>
            <a:xfrm>
              <a:off x="4990355" y="3836697"/>
              <a:ext cx="4150697" cy="400110"/>
            </a:xfrm>
            <a:prstGeom prst="rect">
              <a:avLst/>
            </a:prstGeom>
            <a:solidFill>
              <a:srgbClr val="C0504D">
                <a:lumMod val="60000"/>
                <a:lumOff val="40000"/>
              </a:srgbClr>
            </a:solidFill>
            <a:ln>
              <a:solidFill>
                <a:srgbClr val="C0504D">
                  <a:lumMod val="50000"/>
                </a:srgbClr>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2000" b="1" kern="1200" dirty="0">
                  <a:solidFill>
                    <a:prstClr val="black"/>
                  </a:solidFill>
                  <a:latin typeface="Times New Roman" panose="02020603050405020304" pitchFamily="18" charset="0"/>
                  <a:ea typeface="+mn-ea"/>
                  <a:cs typeface="Times New Roman" panose="02020603050405020304" pitchFamily="18" charset="0"/>
                </a:rPr>
                <a:t>IV</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Conclusion - Recommendation</a:t>
              </a:r>
            </a:p>
          </p:txBody>
        </p:sp>
        <p:sp>
          <p:nvSpPr>
            <p:cNvPr id="26" name="Oval 25">
              <a:extLst>
                <a:ext uri="{FF2B5EF4-FFF2-40B4-BE49-F238E27FC236}">
                  <a16:creationId xmlns:a16="http://schemas.microsoft.com/office/drawing/2014/main" id="{B92D8C47-4095-DC10-9790-0B8ED088F7E6}"/>
                </a:ext>
              </a:extLst>
            </p:cNvPr>
            <p:cNvSpPr/>
            <p:nvPr/>
          </p:nvSpPr>
          <p:spPr>
            <a:xfrm>
              <a:off x="2681665" y="2462967"/>
              <a:ext cx="232834" cy="232834"/>
            </a:xfrm>
            <a:prstGeom prst="ellipse">
              <a:avLst/>
            </a:prstGeom>
            <a:solidFill>
              <a:srgbClr val="C0504D">
                <a:lumMod val="75000"/>
              </a:srgbClr>
            </a:solidFill>
            <a:ln w="9525" cap="flat" cmpd="sng" algn="ctr">
              <a:solidFill>
                <a:srgbClr val="1F497D">
                  <a:lumMod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lumMod val="50000"/>
                  </a:srgbClr>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0611C82E-2F73-5D32-5F74-C48D882CBE78}"/>
                </a:ext>
              </a:extLst>
            </p:cNvPr>
            <p:cNvSpPr txBox="1"/>
            <p:nvPr/>
          </p:nvSpPr>
          <p:spPr>
            <a:xfrm>
              <a:off x="156958" y="636638"/>
              <a:ext cx="3437983" cy="400110"/>
            </a:xfrm>
            <a:prstGeom prst="rect">
              <a:avLst/>
            </a:prstGeom>
            <a:solidFill>
              <a:srgbClr val="C0504D">
                <a:lumMod val="60000"/>
                <a:lumOff val="40000"/>
              </a:srgbClr>
            </a:solidFill>
            <a:ln>
              <a:solidFill>
                <a:srgbClr val="C0504D">
                  <a:lumMod val="50000"/>
                </a:srgbClr>
              </a:solidFill>
            </a:ln>
          </p:spPr>
          <p:txBody>
            <a:bodyPr wrap="square" rtlCol="0">
              <a:spAutoFit/>
            </a:bodyPr>
            <a:lstStyle/>
            <a:p>
              <a:pPr marR="0" lvl="0" defTabSz="457200" eaLnBrk="1" fontAlgn="auto" latinLnBrk="0" hangingPunct="1">
                <a:lnSpc>
                  <a:spcPct val="100000"/>
                </a:lnSpc>
                <a:spcBef>
                  <a:spcPts val="0"/>
                </a:spcBef>
                <a:spcAft>
                  <a:spcPts val="0"/>
                </a:spcAft>
                <a:buClrTx/>
                <a:buSzTx/>
                <a:tabLst/>
                <a:defRPr/>
              </a:pPr>
              <a:r>
                <a:rPr lang="en-US" sz="2000" b="1" kern="1200" dirty="0">
                  <a:solidFill>
                    <a:prstClr val="black"/>
                  </a:solidFill>
                  <a:latin typeface="Times New Roman" panose="02020603050405020304" pitchFamily="18" charset="0"/>
                  <a:ea typeface="+mn-ea"/>
                  <a:cs typeface="Times New Roman" panose="02020603050405020304" pitchFamily="18" charset="0"/>
                </a:rPr>
                <a:t>I. Introduction</a:t>
              </a:r>
            </a:p>
          </p:txBody>
        </p:sp>
        <p:sp>
          <p:nvSpPr>
            <p:cNvPr id="28" name="TextBox 27">
              <a:extLst>
                <a:ext uri="{FF2B5EF4-FFF2-40B4-BE49-F238E27FC236}">
                  <a16:creationId xmlns:a16="http://schemas.microsoft.com/office/drawing/2014/main" id="{4314FE69-FDF3-9D3C-E647-FE1FC4420430}"/>
                </a:ext>
              </a:extLst>
            </p:cNvPr>
            <p:cNvSpPr txBox="1"/>
            <p:nvPr/>
          </p:nvSpPr>
          <p:spPr>
            <a:xfrm>
              <a:off x="4990355" y="642638"/>
              <a:ext cx="4153645" cy="430887"/>
            </a:xfrm>
            <a:prstGeom prst="rect">
              <a:avLst/>
            </a:prstGeom>
            <a:solidFill>
              <a:srgbClr val="C0504D">
                <a:lumMod val="60000"/>
                <a:lumOff val="40000"/>
              </a:srgbClr>
            </a:solidFill>
            <a:ln>
              <a:solidFill>
                <a:srgbClr val="C0504D">
                  <a:lumMod val="50000"/>
                </a:srgbClr>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2200" b="1" kern="1200" dirty="0">
                  <a:solidFill>
                    <a:prstClr val="black"/>
                  </a:solidFill>
                  <a:latin typeface="Times New Roman" panose="02020603050405020304" pitchFamily="18" charset="0"/>
                  <a:ea typeface="+mn-ea"/>
                  <a:cs typeface="Times New Roman" panose="02020603050405020304" pitchFamily="18" charset="0"/>
                </a:rPr>
                <a:t>II</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sz="2000" b="1" kern="1200" dirty="0">
                  <a:solidFill>
                    <a:prstClr val="black"/>
                  </a:solidFill>
                  <a:latin typeface="Times New Roman" panose="02020603050405020304" pitchFamily="18" charset="0"/>
                  <a:ea typeface="+mn-ea"/>
                  <a:cs typeface="Times New Roman" panose="02020603050405020304" pitchFamily="18" charset="0"/>
                </a:rPr>
                <a:t>Implementation</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Process</a:t>
              </a:r>
            </a:p>
          </p:txBody>
        </p:sp>
      </p:grpSp>
    </p:spTree>
    <p:extLst>
      <p:ext uri="{BB962C8B-B14F-4D97-AF65-F5344CB8AC3E}">
        <p14:creationId xmlns:p14="http://schemas.microsoft.com/office/powerpoint/2010/main" val="709722871"/>
      </p:ext>
    </p:extLst>
  </p:cSld>
  <p:clrMapOvr>
    <a:overrideClrMapping bg1="lt1" tx1="dk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IV/ CONCLUSION AND FUTURE PLAN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407219" y="756492"/>
            <a:ext cx="8329561" cy="8352286"/>
          </a:xfrm>
          <a:prstGeom prst="rect">
            <a:avLst/>
          </a:prstGeom>
          <a:noFill/>
        </p:spPr>
        <p:txBody>
          <a:bodyPr wrap="square">
            <a:spAutoFit/>
          </a:bodyPr>
          <a:lstStyle/>
          <a:p>
            <a:pPr marR="0">
              <a:lnSpc>
                <a:spcPct val="200000"/>
              </a:lnSpc>
              <a:spcBef>
                <a:spcPts val="0"/>
              </a:spcBef>
              <a:spcAft>
                <a:spcPts val="800"/>
              </a:spcAft>
            </a:pPr>
            <a:r>
              <a:rPr lang="en-US" sz="1800" dirty="0">
                <a:effectLst/>
                <a:latin typeface="+mn-lt"/>
                <a:ea typeface="DengXian" panose="02010600030101010101" pitchFamily="2" charset="-122"/>
                <a:cs typeface="Times New Roman" panose="02020603050405020304" pitchFamily="18" charset="0"/>
              </a:rPr>
              <a:t>1. Model is valid due to the same behavior while comparing with real model from “Study on Low-Speed Steering Resistance Torque of Vehicles Considering Friction between Tire and Pavement”</a:t>
            </a:r>
          </a:p>
          <a:p>
            <a:pPr marR="0">
              <a:lnSpc>
                <a:spcPct val="200000"/>
              </a:lnSpc>
              <a:spcBef>
                <a:spcPts val="0"/>
              </a:spcBef>
              <a:spcAft>
                <a:spcPts val="800"/>
              </a:spcAft>
            </a:pPr>
            <a:r>
              <a:rPr lang="en-US" sz="1800" dirty="0">
                <a:effectLst/>
                <a:latin typeface="+mn-lt"/>
                <a:ea typeface="DengXian" panose="02010600030101010101" pitchFamily="2" charset="-122"/>
                <a:cs typeface="Times New Roman" panose="02020603050405020304" pitchFamily="18" charset="0"/>
              </a:rPr>
              <a:t>2. Through all the figures mentioned above, we can conclude that steering torque </a:t>
            </a:r>
            <a:r>
              <a:rPr lang="en-US" sz="1800" dirty="0">
                <a:latin typeface="+mn-lt"/>
                <a:ea typeface="DengXian" panose="02010600030101010101" pitchFamily="2" charset="-122"/>
                <a:cs typeface="Times New Roman" panose="02020603050405020304" pitchFamily="18" charset="0"/>
              </a:rPr>
              <a:t>needed decreases when speed increases</a:t>
            </a:r>
          </a:p>
          <a:p>
            <a:pPr>
              <a:lnSpc>
                <a:spcPct val="200000"/>
              </a:lnSpc>
              <a:spcAft>
                <a:spcPts val="800"/>
              </a:spcAft>
            </a:pPr>
            <a:r>
              <a:rPr lang="en-US" sz="1800" dirty="0">
                <a:latin typeface="+mn-lt"/>
              </a:rPr>
              <a:t>3. Steering wheel torque needed to finish a lane-changing maneuver reach 25N.m so we need assistance from motor to reduce the steering effort</a:t>
            </a:r>
          </a:p>
          <a:p>
            <a:pPr marL="285750" marR="0" indent="-285750">
              <a:lnSpc>
                <a:spcPct val="200000"/>
              </a:lnSpc>
              <a:spcBef>
                <a:spcPts val="0"/>
              </a:spcBef>
              <a:spcAft>
                <a:spcPts val="800"/>
              </a:spcAft>
              <a:buFont typeface="Arial" panose="020B0604020202020204" pitchFamily="34" charset="0"/>
              <a:buChar char="•"/>
            </a:pPr>
            <a:endParaRPr lang="en-US" sz="1800" dirty="0">
              <a:latin typeface="+mn-lt"/>
              <a:ea typeface="DengXian" panose="02010600030101010101" pitchFamily="2" charset="-122"/>
              <a:cs typeface="Times New Roman" panose="02020603050405020304" pitchFamily="18" charset="0"/>
            </a:endParaRPr>
          </a:p>
          <a:p>
            <a:pPr marL="285750" marR="0" indent="-285750">
              <a:lnSpc>
                <a:spcPct val="200000"/>
              </a:lnSpc>
              <a:spcBef>
                <a:spcPts val="0"/>
              </a:spcBef>
              <a:spcAft>
                <a:spcPts val="800"/>
              </a:spcAft>
              <a:buFont typeface="Arial" panose="020B0604020202020204" pitchFamily="34" charset="0"/>
              <a:buChar char="•"/>
            </a:pPr>
            <a:endParaRPr lang="en-US" sz="1800" dirty="0">
              <a:latin typeface="+mn-lt"/>
              <a:ea typeface="DengXian" panose="02010600030101010101" pitchFamily="2" charset="-122"/>
              <a:cs typeface="Times New Roman" panose="02020603050405020304" pitchFamily="18" charset="0"/>
            </a:endParaRPr>
          </a:p>
          <a:p>
            <a:pPr marL="285750" marR="0" indent="-285750">
              <a:lnSpc>
                <a:spcPct val="200000"/>
              </a:lnSpc>
              <a:spcBef>
                <a:spcPts val="0"/>
              </a:spcBef>
              <a:spcAft>
                <a:spcPts val="800"/>
              </a:spcAft>
              <a:buFont typeface="Arial" panose="020B0604020202020204" pitchFamily="34" charset="0"/>
              <a:buChar char="•"/>
            </a:pPr>
            <a:endParaRPr lang="en-US" sz="1800" dirty="0">
              <a:latin typeface="+mn-lt"/>
              <a:ea typeface="DengXian" panose="02010600030101010101" pitchFamily="2" charset="-122"/>
              <a:cs typeface="Times New Roman" panose="02020603050405020304" pitchFamily="18" charset="0"/>
            </a:endParaRPr>
          </a:p>
          <a:p>
            <a:pPr marL="285750" marR="0" indent="-285750">
              <a:lnSpc>
                <a:spcPct val="200000"/>
              </a:lnSpc>
              <a:spcBef>
                <a:spcPts val="0"/>
              </a:spcBef>
              <a:spcAft>
                <a:spcPts val="800"/>
              </a:spcAft>
              <a:buFont typeface="Arial" panose="020B0604020202020204" pitchFamily="34" charset="0"/>
              <a:buChar char="•"/>
            </a:pPr>
            <a:endParaRPr lang="en-US" sz="1800" dirty="0">
              <a:latin typeface="+mn-lt"/>
              <a:ea typeface="DengXian" panose="02010600030101010101" pitchFamily="2" charset="-122"/>
              <a:cs typeface="Times New Roman" panose="02020603050405020304" pitchFamily="18" charset="0"/>
            </a:endParaRPr>
          </a:p>
          <a:p>
            <a:pPr>
              <a:lnSpc>
                <a:spcPct val="150000"/>
              </a:lnSpc>
            </a:pPr>
            <a:r>
              <a:rPr lang="en-US" sz="2000" b="1" dirty="0">
                <a:latin typeface="+mn-lt"/>
              </a:rPr>
              <a:t>The results obtained:</a:t>
            </a:r>
            <a:endParaRPr lang="en-US" sz="1800" dirty="0">
              <a:latin typeface="+mn-lt"/>
            </a:endParaRPr>
          </a:p>
          <a:p>
            <a:pPr marL="342900" indent="-342900">
              <a:lnSpc>
                <a:spcPct val="150000"/>
              </a:lnSpc>
              <a:buAutoNum type="arabicPeriod"/>
            </a:pPr>
            <a:r>
              <a:rPr lang="en-US" sz="1800" dirty="0">
                <a:latin typeface="+mn-lt"/>
              </a:rPr>
              <a:t>Steering effort will decrease when vehicle speed increases</a:t>
            </a:r>
          </a:p>
          <a:p>
            <a:pPr marL="285750" indent="-285750">
              <a:lnSpc>
                <a:spcPct val="200000"/>
              </a:lnSpc>
              <a:spcAft>
                <a:spcPts val="800"/>
              </a:spcAft>
              <a:buFont typeface="Arial" panose="020B0604020202020204" pitchFamily="34" charset="0"/>
              <a:buChar char="•"/>
            </a:pPr>
            <a:endParaRPr lang="en-US" sz="1800" dirty="0">
              <a:effectLst/>
              <a:latin typeface="+mn-lt"/>
              <a:ea typeface="DengXia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484BEBEC-685C-5786-4811-D28D5C40F830}"/>
              </a:ext>
            </a:extLst>
          </p:cNvPr>
          <p:cNvPicPr>
            <a:picLocks noChangeAspect="1"/>
          </p:cNvPicPr>
          <p:nvPr/>
        </p:nvPicPr>
        <p:blipFill>
          <a:blip r:embed="rId3"/>
          <a:stretch>
            <a:fillRect/>
          </a:stretch>
        </p:blipFill>
        <p:spPr>
          <a:xfrm>
            <a:off x="8272462" y="150812"/>
            <a:ext cx="638175" cy="828675"/>
          </a:xfrm>
          <a:prstGeom prst="rect">
            <a:avLst/>
          </a:prstGeom>
        </p:spPr>
      </p:pic>
      <p:sp>
        <p:nvSpPr>
          <p:cNvPr id="6" name="Slide Number Placeholder 5">
            <a:extLst>
              <a:ext uri="{FF2B5EF4-FFF2-40B4-BE49-F238E27FC236}">
                <a16:creationId xmlns:a16="http://schemas.microsoft.com/office/drawing/2014/main" id="{96C91A26-99B7-1773-4E2E-DD2C631FBC14}"/>
              </a:ext>
            </a:extLst>
          </p:cNvPr>
          <p:cNvSpPr>
            <a:spLocks noGrp="1"/>
          </p:cNvSpPr>
          <p:nvPr>
            <p:ph type="sldNum" sz="quarter" idx="12"/>
          </p:nvPr>
        </p:nvSpPr>
        <p:spPr/>
        <p:txBody>
          <a:bodyPr/>
          <a:lstStyle/>
          <a:p>
            <a:fld id="{34D1EEE8-65D4-4EAF-A449-0925ADE44F87}" type="slidenum">
              <a:rPr lang="en-US" smtClean="0"/>
              <a:pPr/>
              <a:t>20</a:t>
            </a:fld>
            <a:endParaRPr lang="en-US"/>
          </a:p>
        </p:txBody>
      </p:sp>
    </p:spTree>
    <p:extLst>
      <p:ext uri="{BB962C8B-B14F-4D97-AF65-F5344CB8AC3E}">
        <p14:creationId xmlns:p14="http://schemas.microsoft.com/office/powerpoint/2010/main" val="4181411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 REFERENCE</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39127" y="654903"/>
            <a:ext cx="8329561" cy="4577985"/>
          </a:xfrm>
          <a:prstGeom prst="rect">
            <a:avLst/>
          </a:prstGeom>
          <a:noFill/>
        </p:spPr>
        <p:txBody>
          <a:bodyPr wrap="square">
            <a:spAutoFit/>
          </a:bodyPr>
          <a:lstStyle/>
          <a:p>
            <a:pPr marL="342900" lvl="0" indent="-342900">
              <a:lnSpc>
                <a:spcPct val="150000"/>
              </a:lnSpc>
              <a:spcAft>
                <a:spcPts val="0"/>
              </a:spcAft>
              <a:buFont typeface="+mj-lt"/>
              <a:buAutoNum type="arabicPeriod"/>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Cossalter</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Vittore. Motorcycle Dynamics. Lulu, 2010.</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Genta</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The Automotive Chassis. Springer International Publishing, 2020.</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a:pPr>
            <a:r>
              <a:rPr lang="en-US" dirty="0">
                <a:effectLst/>
                <a:latin typeface="Times New Roman" panose="02020603050405020304" pitchFamily="18" charset="0"/>
                <a:ea typeface="DengXian" panose="02010600030101010101" pitchFamily="2" charset="-122"/>
                <a:cs typeface="Times New Roman" panose="02020603050405020304" pitchFamily="18" charset="0"/>
              </a:rPr>
              <a:t>Hiremath, R. R., and Isha, T. B. “Modelling and Simulation of Electric Power Steering System Using Permanent Magnet Synchronous Motor.” IOP Conference Series: Materials Science and Engineering, vol. 561, no. 1, 2019, p. 012124, doi:10.1088/1757-899X/561/1/012124.</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Jazar</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Reza N. Vehicle Dynamics: Theory and Applications. Springer, 2008.</a:t>
            </a:r>
          </a:p>
          <a:p>
            <a:pPr marL="342900" lvl="0" indent="-342900">
              <a:lnSpc>
                <a:spcPct val="150000"/>
              </a:lnSpc>
              <a:spcAft>
                <a:spcPts val="0"/>
              </a:spcAft>
              <a:buFont typeface="+mj-lt"/>
              <a:buAutoNum type="arabicPeriod" startAt="5"/>
            </a:pP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Nasir, M. Z., et al. “Hardware-in-the-Loop Simulation for Automatic Rack and Pinion Steering System.” Applied Mechanics and Materials, vols. 229-231, 2012, pp. 2135-2139, doi:10.4028/</a:t>
            </a:r>
            <a:r>
              <a:rPr lang="en-US" sz="1400" u="sng" dirty="0">
                <a:solidFill>
                  <a:srgbClr val="0563C1"/>
                </a:solidFill>
                <a:effectLst/>
                <a:latin typeface="Times New Roman" panose="02020603050405020304" pitchFamily="18" charset="0"/>
                <a:ea typeface="DengXian" panose="02010600030101010101" pitchFamily="2" charset="-122"/>
                <a:cs typeface="Times New Roman" panose="02020603050405020304" pitchFamily="18" charset="0"/>
                <a:hlinkClick r:id="rId3"/>
              </a:rPr>
              <a:t>www.scientific.net/AMM.229-231.2135</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startAt="5"/>
            </a:pPr>
            <a:r>
              <a:rPr lang="en-US" sz="1400" dirty="0" err="1">
                <a:effectLst/>
                <a:latin typeface="Times New Roman" panose="02020603050405020304" pitchFamily="18" charset="0"/>
                <a:ea typeface="DengXian" panose="02010600030101010101" pitchFamily="2" charset="-122"/>
                <a:cs typeface="Times New Roman" panose="02020603050405020304" pitchFamily="18" charset="0"/>
              </a:rPr>
              <a:t>Nemes</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 Radu-Octavian, et al. “Integration of Real-Time Electric Power Steering System MATLAB/Simulink Model into National Instruments </a:t>
            </a:r>
            <a:r>
              <a:rPr lang="en-US" sz="1400" dirty="0" err="1">
                <a:effectLst/>
                <a:latin typeface="Times New Roman" panose="02020603050405020304" pitchFamily="18" charset="0"/>
                <a:ea typeface="DengXian" panose="02010600030101010101" pitchFamily="2" charset="-122"/>
                <a:cs typeface="Times New Roman" panose="02020603050405020304" pitchFamily="18" charset="0"/>
              </a:rPr>
              <a:t>Veristand</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 Environment.” 2018 IEEE 18th International Power Electronics and Motion Control Conference (PEMC), 2018, doi:10.1109/epepemc.2018.8521888.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startAt="5"/>
            </a:pPr>
            <a:r>
              <a:rPr lang="en-US" sz="1400" dirty="0" err="1">
                <a:effectLst/>
                <a:latin typeface="Times New Roman" panose="02020603050405020304" pitchFamily="18" charset="0"/>
                <a:ea typeface="DengXian" panose="02010600030101010101" pitchFamily="2" charset="-122"/>
                <a:cs typeface="Times New Roman" panose="02020603050405020304" pitchFamily="18" charset="0"/>
              </a:rPr>
              <a:t>Pacejka</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 Hans B. </a:t>
            </a:r>
            <a:r>
              <a:rPr lang="en-US" sz="1400" dirty="0" err="1">
                <a:effectLst/>
                <a:latin typeface="Times New Roman" panose="02020603050405020304" pitchFamily="18" charset="0"/>
                <a:ea typeface="DengXian" panose="02010600030101010101" pitchFamily="2" charset="-122"/>
                <a:cs typeface="Times New Roman" panose="02020603050405020304" pitchFamily="18" charset="0"/>
              </a:rPr>
              <a:t>Tyres</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 and Vehicle Dynamics. Butterworth-Heinemann, 2002.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25BCEFA-B961-D157-EA2A-4689A58257B9}"/>
              </a:ext>
            </a:extLst>
          </p:cNvPr>
          <p:cNvPicPr>
            <a:picLocks noChangeAspect="1"/>
          </p:cNvPicPr>
          <p:nvPr/>
        </p:nvPicPr>
        <p:blipFill>
          <a:blip r:embed="rId4"/>
          <a:stretch>
            <a:fillRect/>
          </a:stretch>
        </p:blipFill>
        <p:spPr>
          <a:xfrm>
            <a:off x="8272462" y="150812"/>
            <a:ext cx="638175" cy="828675"/>
          </a:xfrm>
          <a:prstGeom prst="rect">
            <a:avLst/>
          </a:prstGeom>
        </p:spPr>
      </p:pic>
      <p:sp>
        <p:nvSpPr>
          <p:cNvPr id="6" name="Slide Number Placeholder 5">
            <a:extLst>
              <a:ext uri="{FF2B5EF4-FFF2-40B4-BE49-F238E27FC236}">
                <a16:creationId xmlns:a16="http://schemas.microsoft.com/office/drawing/2014/main" id="{2B8CBB9B-F222-7773-FE37-B78A143E1EAB}"/>
              </a:ext>
            </a:extLst>
          </p:cNvPr>
          <p:cNvSpPr>
            <a:spLocks noGrp="1"/>
          </p:cNvSpPr>
          <p:nvPr>
            <p:ph type="sldNum" sz="quarter" idx="12"/>
          </p:nvPr>
        </p:nvSpPr>
        <p:spPr/>
        <p:txBody>
          <a:bodyPr/>
          <a:lstStyle/>
          <a:p>
            <a:fld id="{34D1EEE8-65D4-4EAF-A449-0925ADE44F87}" type="slidenum">
              <a:rPr lang="en-US" smtClean="0"/>
              <a:pPr/>
              <a:t>21</a:t>
            </a:fld>
            <a:endParaRPr lang="en-US"/>
          </a:p>
        </p:txBody>
      </p:sp>
    </p:spTree>
    <p:extLst>
      <p:ext uri="{BB962C8B-B14F-4D97-AF65-F5344CB8AC3E}">
        <p14:creationId xmlns:p14="http://schemas.microsoft.com/office/powerpoint/2010/main" val="1635356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 REFERENCE</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57168" y="688471"/>
            <a:ext cx="8329561" cy="4254819"/>
          </a:xfrm>
          <a:prstGeom prst="rect">
            <a:avLst/>
          </a:prstGeom>
          <a:noFill/>
        </p:spPr>
        <p:txBody>
          <a:bodyPr wrap="square">
            <a:spAutoFit/>
          </a:bodyPr>
          <a:lstStyle/>
          <a:p>
            <a:pPr marL="342900" lvl="0" indent="-342900">
              <a:lnSpc>
                <a:spcPct val="150000"/>
              </a:lnSpc>
              <a:spcAft>
                <a:spcPts val="0"/>
              </a:spcAft>
              <a:buFont typeface="+mj-lt"/>
              <a:buAutoNum type="arabicPeriod" startAt="8"/>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Qun</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Zhang, and </a:t>
            </a: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Juhua</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Hu. “Modeling and Simulation of the Electric Power Steering System.” 2009 Pacific-Asia Conference on Circuits, Communications and Systems, 2009, doi:10.1109/PACCS.2009.67.</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startAt="8"/>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Ingale</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Amol. “Modeling Mass-Spring-Damper System Using </a:t>
            </a: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Simscape</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Journal of Engineering Research and Application, no. Preprint, no date, doi:10.9790/9622-0801033033.</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startAt="8"/>
            </a:pPr>
            <a:r>
              <a:rPr lang="en-US" dirty="0">
                <a:effectLst/>
                <a:latin typeface="Times New Roman" panose="02020603050405020304" pitchFamily="18" charset="0"/>
                <a:ea typeface="DengXian" panose="02010600030101010101" pitchFamily="2" charset="-122"/>
                <a:cs typeface="Times New Roman" panose="02020603050405020304" pitchFamily="18" charset="0"/>
              </a:rPr>
              <a:t>Sh., A., H., E., and A., E.-H. “Side-Stick Control of Power Rack and Pinion Steering System.” The International Conference on Applied Mechanics and Mechanical Engineering, vol. 12, no. 12, 2006, pp. 383-396, doi:10.21608/amme.2006.41261.</a:t>
            </a:r>
          </a:p>
          <a:p>
            <a:pPr marL="342900" lvl="0" indent="-342900">
              <a:lnSpc>
                <a:spcPct val="150000"/>
              </a:lnSpc>
              <a:spcAft>
                <a:spcPts val="0"/>
              </a:spcAft>
              <a:buFont typeface="+mj-lt"/>
              <a:buAutoNum type="arabicPeriod" startAt="8"/>
            </a:pPr>
            <a:r>
              <a:rPr lang="en-US" dirty="0">
                <a:effectLst/>
                <a:latin typeface="Times New Roman" panose="02020603050405020304" pitchFamily="18" charset="0"/>
                <a:ea typeface="Calibri" panose="020F0502020204030204" pitchFamily="34" charset="0"/>
                <a:cs typeface="Times New Roman" panose="02020603050405020304" pitchFamily="18" charset="0"/>
              </a:rPr>
              <a:t>Setiawan, A. and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Baharom</a:t>
            </a:r>
            <a:r>
              <a:rPr lang="en-US" dirty="0">
                <a:effectLst/>
                <a:latin typeface="Times New Roman" panose="02020603050405020304" pitchFamily="18" charset="0"/>
                <a:ea typeface="Calibri" panose="020F0502020204030204" pitchFamily="34" charset="0"/>
                <a:cs typeface="Times New Roman" panose="02020603050405020304" pitchFamily="18" charset="0"/>
              </a:rPr>
              <a:t>, M. R. "Development of Force Feedback in Steering Systems: A Review." Journal of Mechanical Engineering and Sciences, vol. 9, no. 1, 2015, pp. 1573-1586, doi:10.15282/jmes.9.1.2015.12.0147.</a:t>
            </a:r>
          </a:p>
          <a:p>
            <a:pPr marL="342900" lvl="0" indent="-342900">
              <a:lnSpc>
                <a:spcPct val="150000"/>
              </a:lnSpc>
              <a:spcAft>
                <a:spcPts val="0"/>
              </a:spcAft>
              <a:buFont typeface="+mj-lt"/>
              <a:buAutoNum type="arabicPeriod" startAt="8"/>
            </a:pPr>
            <a:r>
              <a:rPr lang="en-US" dirty="0">
                <a:effectLst/>
                <a:latin typeface="Times New Roman" panose="02020603050405020304" pitchFamily="18" charset="0"/>
                <a:ea typeface="Calibri" panose="020F0502020204030204" pitchFamily="34" charset="0"/>
                <a:cs typeface="Times New Roman" panose="02020603050405020304" pitchFamily="18" charset="0"/>
              </a:rPr>
              <a:t>Tuan, N. A., and Thang, N. V. "Determining the Vertical Force When Steering." Journal of Science and Technology, vol. 55, no. 3, 2017, pp. 7-14, doi:10.15625/2525-2518/55/3/9129.</a:t>
            </a:r>
          </a:p>
          <a:p>
            <a:pPr marL="342900" lvl="0" indent="-342900">
              <a:lnSpc>
                <a:spcPct val="150000"/>
              </a:lnSpc>
              <a:spcAft>
                <a:spcPts val="0"/>
              </a:spcAft>
              <a:buFont typeface="+mj-lt"/>
              <a:buAutoNum type="arabicPeriod" startAt="8"/>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1A82234-ECC4-C7AA-9AAB-DB5462A1BE8E}"/>
              </a:ext>
            </a:extLst>
          </p:cNvPr>
          <p:cNvPicPr>
            <a:picLocks noChangeAspect="1"/>
          </p:cNvPicPr>
          <p:nvPr/>
        </p:nvPicPr>
        <p:blipFill>
          <a:blip r:embed="rId3"/>
          <a:stretch>
            <a:fillRect/>
          </a:stretch>
        </p:blipFill>
        <p:spPr>
          <a:xfrm>
            <a:off x="8272462" y="150812"/>
            <a:ext cx="638175" cy="828675"/>
          </a:xfrm>
          <a:prstGeom prst="rect">
            <a:avLst/>
          </a:prstGeom>
        </p:spPr>
      </p:pic>
      <p:sp>
        <p:nvSpPr>
          <p:cNvPr id="6" name="Slide Number Placeholder 5">
            <a:extLst>
              <a:ext uri="{FF2B5EF4-FFF2-40B4-BE49-F238E27FC236}">
                <a16:creationId xmlns:a16="http://schemas.microsoft.com/office/drawing/2014/main" id="{92A562B2-4C35-3FEB-35C5-C898350BF7FB}"/>
              </a:ext>
            </a:extLst>
          </p:cNvPr>
          <p:cNvSpPr>
            <a:spLocks noGrp="1"/>
          </p:cNvSpPr>
          <p:nvPr>
            <p:ph type="sldNum" sz="quarter" idx="12"/>
          </p:nvPr>
        </p:nvSpPr>
        <p:spPr/>
        <p:txBody>
          <a:bodyPr/>
          <a:lstStyle/>
          <a:p>
            <a:fld id="{34D1EEE8-65D4-4EAF-A449-0925ADE44F87}" type="slidenum">
              <a:rPr lang="en-US" smtClean="0"/>
              <a:pPr/>
              <a:t>22</a:t>
            </a:fld>
            <a:endParaRPr lang="en-US"/>
          </a:p>
        </p:txBody>
      </p:sp>
    </p:spTree>
    <p:extLst>
      <p:ext uri="{BB962C8B-B14F-4D97-AF65-F5344CB8AC3E}">
        <p14:creationId xmlns:p14="http://schemas.microsoft.com/office/powerpoint/2010/main" val="2218671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 REFERENCE</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57168" y="688471"/>
            <a:ext cx="8329561" cy="4577985"/>
          </a:xfrm>
          <a:prstGeom prst="rect">
            <a:avLst/>
          </a:prstGeom>
          <a:noFill/>
        </p:spPr>
        <p:txBody>
          <a:bodyPr wrap="square">
            <a:spAutoFit/>
          </a:bodyPr>
          <a:lstStyle/>
          <a:p>
            <a:pPr marL="342900" lvl="0" indent="-342900">
              <a:lnSpc>
                <a:spcPct val="150000"/>
              </a:lnSpc>
              <a:spcAft>
                <a:spcPts val="0"/>
              </a:spcAft>
              <a:buFont typeface="+mj-lt"/>
              <a:buAutoNum type="arabicPeriod" startAt="13"/>
            </a:pPr>
            <a:r>
              <a:rPr lang="en-US" dirty="0">
                <a:effectLst/>
                <a:latin typeface="Times New Roman" panose="02020603050405020304" pitchFamily="18" charset="0"/>
                <a:ea typeface="Calibri" panose="020F0502020204030204" pitchFamily="34" charset="0"/>
                <a:cs typeface="Times New Roman" panose="02020603050405020304" pitchFamily="18" charset="0"/>
              </a:rPr>
              <a:t>Nguyen, V. H., et al. "Study on Low-Speed Steering Resistance Torque of Vehicles Considering Friction between Tire and Pavement." Journal of Mechanical Engineering Research and Developments, vol. 41, no. 4, 2018, pp. 51-60.</a:t>
            </a:r>
          </a:p>
          <a:p>
            <a:pPr marL="342900" lvl="0" indent="-342900">
              <a:lnSpc>
                <a:spcPct val="150000"/>
              </a:lnSpc>
              <a:spcAft>
                <a:spcPts val="0"/>
              </a:spcAft>
              <a:buFont typeface="+mj-lt"/>
              <a:buAutoNum type="arabicPeriod" startAt="13"/>
            </a:pPr>
            <a:r>
              <a:rPr lang="en-US" dirty="0">
                <a:effectLst/>
                <a:latin typeface="Times New Roman" panose="02020603050405020304" pitchFamily="18" charset="0"/>
                <a:ea typeface="Calibri" panose="020F0502020204030204" pitchFamily="34" charset="0"/>
                <a:cs typeface="Times New Roman" panose="02020603050405020304" pitchFamily="18" charset="0"/>
              </a:rPr>
              <a:t>"Front Steering Gear Link." Toyota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Vios</a:t>
            </a:r>
            <a:r>
              <a:rPr lang="en-US"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Soluna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Vios</a:t>
            </a:r>
            <a:r>
              <a:rPr lang="en-US" dirty="0">
                <a:effectLst/>
                <a:latin typeface="Times New Roman" panose="02020603050405020304" pitchFamily="18" charset="0"/>
                <a:ea typeface="Calibri" panose="020F0502020204030204" pitchFamily="34" charset="0"/>
                <a:cs typeface="Times New Roman" panose="02020603050405020304" pitchFamily="18" charset="0"/>
              </a:rPr>
              <a:t>, Japan Parts EU, 2010, http://www.japan-parts.eu/toyota/gr/2010/vios-soluna-vios/ncp42l-eepskr/2_149310_015/powertrain-chassis/4505_front-steering-gear-link/1.</a:t>
            </a:r>
          </a:p>
          <a:p>
            <a:pPr marL="342900" lvl="0" indent="-342900">
              <a:lnSpc>
                <a:spcPct val="150000"/>
              </a:lnSpc>
              <a:spcAft>
                <a:spcPts val="0"/>
              </a:spcAft>
              <a:buFont typeface="+mj-lt"/>
              <a:buAutoNum type="arabicPeriod" startAt="13"/>
            </a:pPr>
            <a:r>
              <a:rPr lang="en-US" dirty="0">
                <a:effectLst/>
                <a:latin typeface="Times New Roman" panose="02020603050405020304" pitchFamily="18" charset="0"/>
                <a:ea typeface="Calibri" panose="020F0502020204030204" pitchFamily="34" charset="0"/>
                <a:cs typeface="Times New Roman" panose="02020603050405020304" pitchFamily="18" charset="0"/>
              </a:rPr>
              <a:t>Huu, Nguyen Ngoc and Quang, Tran Ngoc. "Real-Time Simulation of Electronic Power Steering System on TOYOTA VIOS." Proceedings of the 2nd Annual International Conference on Material, Machines and Methods for Sustainable Development (MMMS2020), edited by Bui Trong Long et al., Springer, 2021, pp. 273-281, doi:10.1007/978-3-030-69610-8_28.</a:t>
            </a:r>
          </a:p>
          <a:p>
            <a:pPr marL="342900" lvl="0" indent="-342900">
              <a:lnSpc>
                <a:spcPct val="150000"/>
              </a:lnSpc>
              <a:spcAft>
                <a:spcPts val="0"/>
              </a:spcAft>
              <a:buFont typeface="+mj-lt"/>
              <a:buAutoNum type="arabicPeriod" startAt="13"/>
            </a:pPr>
            <a:r>
              <a:rPr lang="en-US" dirty="0">
                <a:effectLst/>
                <a:latin typeface="Times New Roman" panose="02020603050405020304" pitchFamily="18" charset="0"/>
                <a:ea typeface="Calibri" panose="020F0502020204030204" pitchFamily="34" charset="0"/>
                <a:cs typeface="Times New Roman" panose="02020603050405020304" pitchFamily="18" charset="0"/>
              </a:rPr>
              <a:t>Pang, Jong-Hyuk and Jang,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Seong</a:t>
            </a:r>
            <a:r>
              <a:rPr lang="en-US" dirty="0">
                <a:effectLst/>
                <a:latin typeface="Times New Roman" panose="02020603050405020304" pitchFamily="18" charset="0"/>
                <a:ea typeface="Calibri" panose="020F0502020204030204" pitchFamily="34" charset="0"/>
                <a:cs typeface="Times New Roman" panose="02020603050405020304" pitchFamily="18" charset="0"/>
              </a:rPr>
              <a:t>-Ho. "Steering Wheel Torque Control of Electric Power Steering by PD-Control." International Journal of Automotive Technology, vol. 12, no. 3, 2011, pp. 391-397, doi:10.1007/s12239-011-0050-5.</a:t>
            </a:r>
          </a:p>
          <a:p>
            <a:pPr marL="342900" lvl="0" indent="-342900">
              <a:lnSpc>
                <a:spcPct val="150000"/>
              </a:lnSpc>
              <a:spcAft>
                <a:spcPts val="0"/>
              </a:spcAft>
              <a:buFont typeface="+mj-lt"/>
              <a:buAutoNum type="arabicPeriod" startAt="13"/>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642F8B1-1A64-08F5-2846-6E8B1B873F3D}"/>
              </a:ext>
            </a:extLst>
          </p:cNvPr>
          <p:cNvPicPr>
            <a:picLocks noChangeAspect="1"/>
          </p:cNvPicPr>
          <p:nvPr/>
        </p:nvPicPr>
        <p:blipFill>
          <a:blip r:embed="rId3"/>
          <a:stretch>
            <a:fillRect/>
          </a:stretch>
        </p:blipFill>
        <p:spPr>
          <a:xfrm>
            <a:off x="8272462" y="150812"/>
            <a:ext cx="638175" cy="828675"/>
          </a:xfrm>
          <a:prstGeom prst="rect">
            <a:avLst/>
          </a:prstGeom>
        </p:spPr>
      </p:pic>
      <p:sp>
        <p:nvSpPr>
          <p:cNvPr id="6" name="Slide Number Placeholder 5">
            <a:extLst>
              <a:ext uri="{FF2B5EF4-FFF2-40B4-BE49-F238E27FC236}">
                <a16:creationId xmlns:a16="http://schemas.microsoft.com/office/drawing/2014/main" id="{3693B922-8F37-360A-A94D-0EA546EFE962}"/>
              </a:ext>
            </a:extLst>
          </p:cNvPr>
          <p:cNvSpPr>
            <a:spLocks noGrp="1"/>
          </p:cNvSpPr>
          <p:nvPr>
            <p:ph type="sldNum" sz="quarter" idx="12"/>
          </p:nvPr>
        </p:nvSpPr>
        <p:spPr/>
        <p:txBody>
          <a:bodyPr/>
          <a:lstStyle/>
          <a:p>
            <a:fld id="{34D1EEE8-65D4-4EAF-A449-0925ADE44F87}" type="slidenum">
              <a:rPr lang="en-US" smtClean="0"/>
              <a:pPr/>
              <a:t>23</a:t>
            </a:fld>
            <a:endParaRPr lang="en-US"/>
          </a:p>
        </p:txBody>
      </p:sp>
    </p:spTree>
    <p:extLst>
      <p:ext uri="{BB962C8B-B14F-4D97-AF65-F5344CB8AC3E}">
        <p14:creationId xmlns:p14="http://schemas.microsoft.com/office/powerpoint/2010/main" val="7122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 REFERENCE</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57168" y="688471"/>
            <a:ext cx="8329561" cy="3931654"/>
          </a:xfrm>
          <a:prstGeom prst="rect">
            <a:avLst/>
          </a:prstGeom>
          <a:noFill/>
        </p:spPr>
        <p:txBody>
          <a:bodyPr wrap="square">
            <a:spAutoFit/>
          </a:bodyPr>
          <a:lstStyle/>
          <a:p>
            <a:pPr marL="342900" lvl="0" indent="-342900">
              <a:lnSpc>
                <a:spcPct val="150000"/>
              </a:lnSpc>
              <a:spcAft>
                <a:spcPts val="0"/>
              </a:spcAft>
              <a:buFont typeface="+mj-lt"/>
              <a:buAutoNum type="arabicPeriod" startAt="17"/>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Inallu</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Prasanthi</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Raju, G. Jaya Krishna. "Design of Steering Wheel Force Feedback System with Active Disturbance Rejection Control." 2018 International Conference on Circuit, Power and Computing Technologies (ICCPCT), 2018, pp. 1-5, doi:10.1109/ICCPCT.2018.8473152.</a:t>
            </a:r>
          </a:p>
          <a:p>
            <a:pPr marL="342900" lvl="0" indent="-342900">
              <a:lnSpc>
                <a:spcPct val="150000"/>
              </a:lnSpc>
              <a:spcAft>
                <a:spcPts val="0"/>
              </a:spcAft>
              <a:buFont typeface="+mj-lt"/>
              <a:buAutoNum type="arabicPeriod" startAt="17"/>
            </a:pPr>
            <a:r>
              <a:rPr lang="en-US" dirty="0">
                <a:effectLst/>
                <a:latin typeface="Times New Roman" panose="02020603050405020304" pitchFamily="18" charset="0"/>
                <a:ea typeface="Calibri" panose="020F0502020204030204" pitchFamily="34" charset="0"/>
                <a:cs typeface="Times New Roman" panose="02020603050405020304" pitchFamily="18" charset="0"/>
              </a:rPr>
              <a:t>Sharma, R.,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Ganai</a:t>
            </a:r>
            <a:r>
              <a:rPr lang="en-US" dirty="0">
                <a:effectLst/>
                <a:latin typeface="Times New Roman" panose="02020603050405020304" pitchFamily="18" charset="0"/>
                <a:ea typeface="Calibri" panose="020F0502020204030204" pitchFamily="34" charset="0"/>
                <a:cs typeface="Times New Roman" panose="02020603050405020304" pitchFamily="18" charset="0"/>
              </a:rPr>
              <a:t>, P., Pare, V., Kanchwala, H., Srihari, S.J. (2023). Validation of a Steering System Mathematical Model via Test Rig Measurements. In: Gupta, V.K., Amarnath, C., Tandon, P., Ansari, M.Z. (eds) Recent Advances in Machines and Mechanisms. Lecture Notes in Mechanical Engineering. Springer, Singapore. https://doi.org/10.1007/978-981-19-3716-3_13</a:t>
            </a:r>
          </a:p>
          <a:p>
            <a:pPr marL="342900" lvl="0" indent="-342900">
              <a:lnSpc>
                <a:spcPct val="150000"/>
              </a:lnSpc>
              <a:spcAft>
                <a:spcPts val="0"/>
              </a:spcAft>
              <a:buFont typeface="+mj-lt"/>
              <a:buAutoNum type="arabicPeriod" startAt="17"/>
            </a:pPr>
            <a:r>
              <a:rPr lang="en-US" dirty="0">
                <a:effectLst/>
                <a:latin typeface="Times New Roman" panose="02020603050405020304" pitchFamily="18" charset="0"/>
                <a:ea typeface="Calibri" panose="020F0502020204030204" pitchFamily="34" charset="0"/>
                <a:cs typeface="Times New Roman" panose="02020603050405020304" pitchFamily="18" charset="0"/>
              </a:rPr>
              <a:t>Kang, Seung-Woo and Oh, Jung-Hwan. "Active Return-to-Center Control Based on Torque and Angle Sensors for Electric Power Steering Systems." International Journal of Automotive Technology, vol. 22, no. 6, 2021, pp. 1867-1874, doi:10.1007/s12239-021-0177-7.</a:t>
            </a:r>
          </a:p>
          <a:p>
            <a:pPr marL="342900" lvl="0" indent="-342900">
              <a:lnSpc>
                <a:spcPct val="150000"/>
              </a:lnSpc>
              <a:spcAft>
                <a:spcPts val="0"/>
              </a:spcAft>
              <a:buFont typeface="+mj-lt"/>
              <a:buAutoNum type="arabicPeriod" startAt="17"/>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Đặng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Quý</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Ôtô</a:t>
            </a:r>
            <a:r>
              <a:rPr lang="en-US" dirty="0">
                <a:effectLst/>
                <a:latin typeface="Times New Roman" panose="02020603050405020304" pitchFamily="18" charset="0"/>
                <a:ea typeface="Calibri" panose="020F0502020204030204" pitchFamily="34" charset="0"/>
                <a:cs typeface="Times New Roman" panose="02020603050405020304" pitchFamily="18" charset="0"/>
              </a:rPr>
              <a:t>. NXB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dirty="0">
                <a:effectLst/>
                <a:latin typeface="Times New Roman" panose="02020603050405020304" pitchFamily="18" charset="0"/>
                <a:ea typeface="Calibri" panose="020F0502020204030204" pitchFamily="34" charset="0"/>
                <a:cs typeface="Times New Roman" panose="02020603050405020304" pitchFamily="18" charset="0"/>
              </a:rPr>
              <a:t> Chí Minh, 2001.</a:t>
            </a:r>
          </a:p>
          <a:p>
            <a:pPr marL="342900" lvl="0" indent="-342900">
              <a:lnSpc>
                <a:spcPct val="150000"/>
              </a:lnSpc>
              <a:spcAft>
                <a:spcPts val="0"/>
              </a:spcAft>
              <a:buFont typeface="+mj-lt"/>
              <a:buAutoNum type="arabicPeriod" startAt="13"/>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DAF363A-1E76-1FB5-ECC6-BAC202D0F2F8}"/>
              </a:ext>
            </a:extLst>
          </p:cNvPr>
          <p:cNvPicPr>
            <a:picLocks noChangeAspect="1"/>
          </p:cNvPicPr>
          <p:nvPr/>
        </p:nvPicPr>
        <p:blipFill>
          <a:blip r:embed="rId3"/>
          <a:stretch>
            <a:fillRect/>
          </a:stretch>
        </p:blipFill>
        <p:spPr>
          <a:xfrm>
            <a:off x="8259762" y="0"/>
            <a:ext cx="638175" cy="828675"/>
          </a:xfrm>
          <a:prstGeom prst="rect">
            <a:avLst/>
          </a:prstGeom>
        </p:spPr>
      </p:pic>
      <p:sp>
        <p:nvSpPr>
          <p:cNvPr id="6" name="Slide Number Placeholder 5">
            <a:extLst>
              <a:ext uri="{FF2B5EF4-FFF2-40B4-BE49-F238E27FC236}">
                <a16:creationId xmlns:a16="http://schemas.microsoft.com/office/drawing/2014/main" id="{06392D95-5510-E8D9-C846-B18C641B6721}"/>
              </a:ext>
            </a:extLst>
          </p:cNvPr>
          <p:cNvSpPr>
            <a:spLocks noGrp="1"/>
          </p:cNvSpPr>
          <p:nvPr>
            <p:ph type="sldNum" sz="quarter" idx="12"/>
          </p:nvPr>
        </p:nvSpPr>
        <p:spPr/>
        <p:txBody>
          <a:bodyPr/>
          <a:lstStyle/>
          <a:p>
            <a:fld id="{34D1EEE8-65D4-4EAF-A449-0925ADE44F87}" type="slidenum">
              <a:rPr lang="en-US" smtClean="0"/>
              <a:pPr/>
              <a:t>24</a:t>
            </a:fld>
            <a:endParaRPr lang="en-US"/>
          </a:p>
        </p:txBody>
      </p:sp>
    </p:spTree>
    <p:extLst>
      <p:ext uri="{BB962C8B-B14F-4D97-AF65-F5344CB8AC3E}">
        <p14:creationId xmlns:p14="http://schemas.microsoft.com/office/powerpoint/2010/main" val="556905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4000"/>
            <a:lum/>
          </a:blip>
          <a:srcRect/>
          <a:stretch>
            <a:fillRect t="-11000" b="-11000"/>
          </a:stretch>
        </a:blipFill>
        <a:effectLst/>
      </p:bgPr>
    </p:bg>
    <p:spTree>
      <p:nvGrpSpPr>
        <p:cNvPr id="1" name=""/>
        <p:cNvGrpSpPr/>
        <p:nvPr/>
      </p:nvGrpSpPr>
      <p:grpSpPr>
        <a:xfrm>
          <a:off x="0" y="0"/>
          <a:ext cx="0" cy="0"/>
          <a:chOff x="0" y="0"/>
          <a:chExt cx="0" cy="0"/>
        </a:xfrm>
      </p:grpSpPr>
      <p:sp>
        <p:nvSpPr>
          <p:cNvPr id="2" name="TextBox 1"/>
          <p:cNvSpPr txBox="1"/>
          <p:nvPr/>
        </p:nvSpPr>
        <p:spPr>
          <a:xfrm>
            <a:off x="0" y="1659860"/>
            <a:ext cx="8680630" cy="1501758"/>
          </a:xfrm>
          <a:prstGeom prst="rect">
            <a:avLst/>
          </a:prstGeom>
          <a:noFill/>
        </p:spPr>
        <p:txBody>
          <a:bodyPr wrap="square" rtlCol="0">
            <a:spAutoFit/>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C0504D">
                    <a:lumMod val="75000"/>
                  </a:srgbClr>
                </a:solidFill>
                <a:effectLst/>
                <a:uLnTx/>
                <a:uFillTx/>
                <a:latin typeface="Arial" panose="020B0604020202020204" pitchFamily="34" charset="0"/>
                <a:ea typeface="+mn-ea"/>
                <a:cs typeface="Arial" panose="020B0604020202020204" pitchFamily="34" charset="0"/>
              </a:rPr>
              <a:t>THANK YOU FOR </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C0504D">
                    <a:lumMod val="75000"/>
                  </a:srgbClr>
                </a:solidFill>
                <a:effectLst/>
                <a:uLnTx/>
                <a:uFillTx/>
                <a:latin typeface="Arial" panose="020B0604020202020204" pitchFamily="34" charset="0"/>
                <a:ea typeface="+mn-ea"/>
                <a:cs typeface="Arial" panose="020B0604020202020204" pitchFamily="34" charset="0"/>
              </a:rPr>
              <a:t>YOUR ATTENTION</a:t>
            </a:r>
          </a:p>
        </p:txBody>
      </p:sp>
      <p:sp>
        <p:nvSpPr>
          <p:cNvPr id="3" name="5-Point Star 2"/>
          <p:cNvSpPr/>
          <p:nvPr/>
        </p:nvSpPr>
        <p:spPr>
          <a:xfrm>
            <a:off x="307428" y="682784"/>
            <a:ext cx="559676" cy="488731"/>
          </a:xfrm>
          <a:prstGeom prst="star5">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5-Point Star 10"/>
          <p:cNvSpPr/>
          <p:nvPr/>
        </p:nvSpPr>
        <p:spPr>
          <a:xfrm>
            <a:off x="1007679" y="682495"/>
            <a:ext cx="559676" cy="488731"/>
          </a:xfrm>
          <a:prstGeom prst="star5">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5-Point Star 11"/>
          <p:cNvSpPr/>
          <p:nvPr/>
        </p:nvSpPr>
        <p:spPr>
          <a:xfrm>
            <a:off x="1707930" y="671355"/>
            <a:ext cx="559676" cy="488731"/>
          </a:xfrm>
          <a:prstGeom prst="star5">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622883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E4786700-C55B-433A-1609-D753AF4A2FB1}"/>
              </a:ext>
            </a:extLst>
          </p:cNvPr>
          <p:cNvPicPr>
            <a:picLocks noChangeAspect="1"/>
          </p:cNvPicPr>
          <p:nvPr/>
        </p:nvPicPr>
        <p:blipFill>
          <a:blip r:embed="rId3"/>
          <a:stretch>
            <a:fillRect/>
          </a:stretch>
        </p:blipFill>
        <p:spPr>
          <a:xfrm>
            <a:off x="4419600" y="864870"/>
            <a:ext cx="4547870" cy="3413760"/>
          </a:xfrm>
          <a:prstGeom prst="rect">
            <a:avLst/>
          </a:prstGeom>
        </p:spPr>
      </p:pic>
      <p:sp>
        <p:nvSpPr>
          <p:cNvPr id="6" name="Oval 5">
            <a:extLst>
              <a:ext uri="{FF2B5EF4-FFF2-40B4-BE49-F238E27FC236}">
                <a16:creationId xmlns:a16="http://schemas.microsoft.com/office/drawing/2014/main" id="{5CE04FC7-E73C-116B-F225-6A2AF00401BB}"/>
              </a:ext>
            </a:extLst>
          </p:cNvPr>
          <p:cNvSpPr/>
          <p:nvPr/>
        </p:nvSpPr>
        <p:spPr>
          <a:xfrm>
            <a:off x="5858934" y="239295"/>
            <a:ext cx="2133600" cy="596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Test case 1 (1km/h)</a:t>
            </a:r>
          </a:p>
        </p:txBody>
      </p:sp>
      <p:grpSp>
        <p:nvGrpSpPr>
          <p:cNvPr id="10" name="Group 9">
            <a:extLst>
              <a:ext uri="{FF2B5EF4-FFF2-40B4-BE49-F238E27FC236}">
                <a16:creationId xmlns:a16="http://schemas.microsoft.com/office/drawing/2014/main" id="{A7F656B4-68BF-17EB-0974-52536EB2AE93}"/>
              </a:ext>
            </a:extLst>
          </p:cNvPr>
          <p:cNvGrpSpPr/>
          <p:nvPr/>
        </p:nvGrpSpPr>
        <p:grpSpPr>
          <a:xfrm>
            <a:off x="426167" y="653228"/>
            <a:ext cx="3993795" cy="3589848"/>
            <a:chOff x="426167" y="653228"/>
            <a:chExt cx="3993795" cy="3589848"/>
          </a:xfrm>
        </p:grpSpPr>
        <p:pic>
          <p:nvPicPr>
            <p:cNvPr id="3" name="Picture 2">
              <a:extLst>
                <a:ext uri="{FF2B5EF4-FFF2-40B4-BE49-F238E27FC236}">
                  <a16:creationId xmlns:a16="http://schemas.microsoft.com/office/drawing/2014/main" id="{700DB37B-0B03-6CA0-0286-E2F94EBD3F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167" y="653228"/>
              <a:ext cx="3993795" cy="3589848"/>
            </a:xfrm>
            <a:prstGeom prst="rect">
              <a:avLst/>
            </a:prstGeom>
            <a:noFill/>
            <a:ln>
              <a:noFill/>
            </a:ln>
          </p:spPr>
        </p:pic>
        <p:cxnSp>
          <p:nvCxnSpPr>
            <p:cNvPr id="7" name="Straight Connector 6">
              <a:extLst>
                <a:ext uri="{FF2B5EF4-FFF2-40B4-BE49-F238E27FC236}">
                  <a16:creationId xmlns:a16="http://schemas.microsoft.com/office/drawing/2014/main" id="{8E43C39A-FC74-18EC-75BB-5B7F8B91F881}"/>
                </a:ext>
              </a:extLst>
            </p:cNvPr>
            <p:cNvCxnSpPr>
              <a:cxnSpLocks/>
            </p:cNvCxnSpPr>
            <p:nvPr/>
          </p:nvCxnSpPr>
          <p:spPr>
            <a:xfrm>
              <a:off x="2487316" y="1557444"/>
              <a:ext cx="0" cy="78358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86A5C78A-A17A-E3D3-CA00-DCD32F09116D}"/>
              </a:ext>
            </a:extLst>
          </p:cNvPr>
          <p:cNvSpPr txBox="1"/>
          <p:nvPr/>
        </p:nvSpPr>
        <p:spPr>
          <a:xfrm>
            <a:off x="5256617" y="4663387"/>
            <a:ext cx="3055600" cy="338554"/>
          </a:xfrm>
          <a:prstGeom prst="rect">
            <a:avLst/>
          </a:prstGeom>
          <a:noFill/>
        </p:spPr>
        <p:txBody>
          <a:bodyPr wrap="square">
            <a:spAutoFit/>
          </a:bodyPr>
          <a:lstStyle/>
          <a:p>
            <a:pPr marL="0" marR="0" algn="ctr">
              <a:spcBef>
                <a:spcPts val="0"/>
              </a:spcBef>
              <a:spcAft>
                <a:spcPts val="1000"/>
              </a:spcAft>
            </a:pPr>
            <a:r>
              <a:rPr lang="en-US" sz="800" dirty="0">
                <a:latin typeface="+mn-lt"/>
              </a:rPr>
              <a:t>Source: </a:t>
            </a:r>
            <a:r>
              <a:rPr lang="en-US" sz="800" dirty="0">
                <a:effectLst/>
                <a:latin typeface="+mn-lt"/>
                <a:ea typeface="DengXian" panose="02010600030101010101" pitchFamily="2" charset="-122"/>
                <a:cs typeface="Times New Roman" panose="02020603050405020304" pitchFamily="18" charset="0"/>
              </a:rPr>
              <a:t>Study on Low-Speed Steering Resistance Torque of Vehicles Considering Friction between Tire and Pavement</a:t>
            </a:r>
            <a:endParaRPr lang="en-US" sz="800" i="1" dirty="0">
              <a:solidFill>
                <a:srgbClr val="44546A"/>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B73EA60A-2BDF-F73E-DBDE-4F8A7EB0D637}"/>
              </a:ext>
            </a:extLst>
          </p:cNvPr>
          <p:cNvPicPr>
            <a:picLocks noChangeAspect="1"/>
          </p:cNvPicPr>
          <p:nvPr/>
        </p:nvPicPr>
        <p:blipFill>
          <a:blip r:embed="rId5"/>
          <a:stretch>
            <a:fillRect/>
          </a:stretch>
        </p:blipFill>
        <p:spPr>
          <a:xfrm>
            <a:off x="8303787" y="36195"/>
            <a:ext cx="638175" cy="828675"/>
          </a:xfrm>
          <a:prstGeom prst="rect">
            <a:avLst/>
          </a:prstGeom>
        </p:spPr>
      </p:pic>
      <p:sp>
        <p:nvSpPr>
          <p:cNvPr id="11" name="Slide Number Placeholder 10">
            <a:extLst>
              <a:ext uri="{FF2B5EF4-FFF2-40B4-BE49-F238E27FC236}">
                <a16:creationId xmlns:a16="http://schemas.microsoft.com/office/drawing/2014/main" id="{20BF95FB-D2FB-E0EA-6223-83782C9022B2}"/>
              </a:ext>
            </a:extLst>
          </p:cNvPr>
          <p:cNvSpPr>
            <a:spLocks noGrp="1"/>
          </p:cNvSpPr>
          <p:nvPr>
            <p:ph type="sldNum" sz="quarter" idx="12"/>
          </p:nvPr>
        </p:nvSpPr>
        <p:spPr/>
        <p:txBody>
          <a:bodyPr/>
          <a:lstStyle/>
          <a:p>
            <a:fld id="{34D1EEE8-65D4-4EAF-A449-0925ADE44F87}" type="slidenum">
              <a:rPr lang="en-US" smtClean="0"/>
              <a:pPr/>
              <a:t>26</a:t>
            </a:fld>
            <a:endParaRPr lang="en-US"/>
          </a:p>
        </p:txBody>
      </p:sp>
      <p:sp>
        <p:nvSpPr>
          <p:cNvPr id="23" name="Text Box 1">
            <a:extLst>
              <a:ext uri="{FF2B5EF4-FFF2-40B4-BE49-F238E27FC236}">
                <a16:creationId xmlns:a16="http://schemas.microsoft.com/office/drawing/2014/main" id="{09408496-76E3-74BF-A277-E27E926C3524}"/>
              </a:ext>
            </a:extLst>
          </p:cNvPr>
          <p:cNvSpPr txBox="1"/>
          <p:nvPr/>
        </p:nvSpPr>
        <p:spPr>
          <a:xfrm>
            <a:off x="1821294" y="4383876"/>
            <a:ext cx="5620906"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Operating condition : v = 1km/h, steer full lock-to-lock</a:t>
            </a:r>
          </a:p>
        </p:txBody>
      </p:sp>
    </p:spTree>
    <p:extLst>
      <p:ext uri="{BB962C8B-B14F-4D97-AF65-F5344CB8AC3E}">
        <p14:creationId xmlns:p14="http://schemas.microsoft.com/office/powerpoint/2010/main" val="2913996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E4786700-C55B-433A-1609-D753AF4A2FB1}"/>
              </a:ext>
            </a:extLst>
          </p:cNvPr>
          <p:cNvPicPr>
            <a:picLocks noChangeAspect="1"/>
          </p:cNvPicPr>
          <p:nvPr/>
        </p:nvPicPr>
        <p:blipFill>
          <a:blip r:embed="rId3"/>
          <a:stretch>
            <a:fillRect/>
          </a:stretch>
        </p:blipFill>
        <p:spPr>
          <a:xfrm>
            <a:off x="4419600" y="864870"/>
            <a:ext cx="4547870" cy="3413760"/>
          </a:xfrm>
          <a:prstGeom prst="rect">
            <a:avLst/>
          </a:prstGeom>
        </p:spPr>
      </p:pic>
      <p:grpSp>
        <p:nvGrpSpPr>
          <p:cNvPr id="10" name="Group 9">
            <a:extLst>
              <a:ext uri="{FF2B5EF4-FFF2-40B4-BE49-F238E27FC236}">
                <a16:creationId xmlns:a16="http://schemas.microsoft.com/office/drawing/2014/main" id="{A7F656B4-68BF-17EB-0974-52536EB2AE93}"/>
              </a:ext>
            </a:extLst>
          </p:cNvPr>
          <p:cNvGrpSpPr/>
          <p:nvPr/>
        </p:nvGrpSpPr>
        <p:grpSpPr>
          <a:xfrm>
            <a:off x="426167" y="653228"/>
            <a:ext cx="3993795" cy="3589848"/>
            <a:chOff x="426167" y="653228"/>
            <a:chExt cx="3993795" cy="3589848"/>
          </a:xfrm>
        </p:grpSpPr>
        <p:pic>
          <p:nvPicPr>
            <p:cNvPr id="3" name="Picture 2">
              <a:extLst>
                <a:ext uri="{FF2B5EF4-FFF2-40B4-BE49-F238E27FC236}">
                  <a16:creationId xmlns:a16="http://schemas.microsoft.com/office/drawing/2014/main" id="{700DB37B-0B03-6CA0-0286-E2F94EBD3F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167" y="653228"/>
              <a:ext cx="3993795" cy="3589848"/>
            </a:xfrm>
            <a:prstGeom prst="rect">
              <a:avLst/>
            </a:prstGeom>
            <a:noFill/>
            <a:ln>
              <a:noFill/>
            </a:ln>
          </p:spPr>
        </p:pic>
        <p:cxnSp>
          <p:nvCxnSpPr>
            <p:cNvPr id="7" name="Straight Connector 6">
              <a:extLst>
                <a:ext uri="{FF2B5EF4-FFF2-40B4-BE49-F238E27FC236}">
                  <a16:creationId xmlns:a16="http://schemas.microsoft.com/office/drawing/2014/main" id="{8E43C39A-FC74-18EC-75BB-5B7F8B91F881}"/>
                </a:ext>
              </a:extLst>
            </p:cNvPr>
            <p:cNvCxnSpPr>
              <a:cxnSpLocks/>
            </p:cNvCxnSpPr>
            <p:nvPr/>
          </p:nvCxnSpPr>
          <p:spPr>
            <a:xfrm>
              <a:off x="2487316" y="1557444"/>
              <a:ext cx="0" cy="78358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86A5C78A-A17A-E3D3-CA00-DCD32F09116D}"/>
              </a:ext>
            </a:extLst>
          </p:cNvPr>
          <p:cNvSpPr txBox="1"/>
          <p:nvPr/>
        </p:nvSpPr>
        <p:spPr>
          <a:xfrm>
            <a:off x="5256617" y="4663387"/>
            <a:ext cx="3055600" cy="338554"/>
          </a:xfrm>
          <a:prstGeom prst="rect">
            <a:avLst/>
          </a:prstGeom>
          <a:noFill/>
        </p:spPr>
        <p:txBody>
          <a:bodyPr wrap="square">
            <a:spAutoFit/>
          </a:bodyPr>
          <a:lstStyle/>
          <a:p>
            <a:pPr marL="0" marR="0" algn="ctr">
              <a:spcBef>
                <a:spcPts val="0"/>
              </a:spcBef>
              <a:spcAft>
                <a:spcPts val="1000"/>
              </a:spcAft>
            </a:pPr>
            <a:r>
              <a:rPr lang="en-US" sz="800" dirty="0">
                <a:latin typeface="+mn-lt"/>
              </a:rPr>
              <a:t>Source: </a:t>
            </a:r>
            <a:r>
              <a:rPr lang="en-US" sz="800" dirty="0">
                <a:effectLst/>
                <a:latin typeface="+mn-lt"/>
                <a:ea typeface="DengXian" panose="02010600030101010101" pitchFamily="2" charset="-122"/>
                <a:cs typeface="Times New Roman" panose="02020603050405020304" pitchFamily="18" charset="0"/>
              </a:rPr>
              <a:t>Study on Low-Speed Steering Resistance Torque of Vehicles Considering Friction between Tire and Pavement</a:t>
            </a:r>
            <a:endParaRPr lang="en-US" sz="800" i="1" dirty="0">
              <a:solidFill>
                <a:srgbClr val="44546A"/>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B73EA60A-2BDF-F73E-DBDE-4F8A7EB0D637}"/>
              </a:ext>
            </a:extLst>
          </p:cNvPr>
          <p:cNvPicPr>
            <a:picLocks noChangeAspect="1"/>
          </p:cNvPicPr>
          <p:nvPr/>
        </p:nvPicPr>
        <p:blipFill>
          <a:blip r:embed="rId5"/>
          <a:stretch>
            <a:fillRect/>
          </a:stretch>
        </p:blipFill>
        <p:spPr>
          <a:xfrm>
            <a:off x="8303787" y="36195"/>
            <a:ext cx="638175" cy="828675"/>
          </a:xfrm>
          <a:prstGeom prst="rect">
            <a:avLst/>
          </a:prstGeom>
        </p:spPr>
      </p:pic>
      <p:sp>
        <p:nvSpPr>
          <p:cNvPr id="11" name="Slide Number Placeholder 10">
            <a:extLst>
              <a:ext uri="{FF2B5EF4-FFF2-40B4-BE49-F238E27FC236}">
                <a16:creationId xmlns:a16="http://schemas.microsoft.com/office/drawing/2014/main" id="{20BF95FB-D2FB-E0EA-6223-83782C9022B2}"/>
              </a:ext>
            </a:extLst>
          </p:cNvPr>
          <p:cNvSpPr>
            <a:spLocks noGrp="1"/>
          </p:cNvSpPr>
          <p:nvPr>
            <p:ph type="sldNum" sz="quarter" idx="12"/>
          </p:nvPr>
        </p:nvSpPr>
        <p:spPr/>
        <p:txBody>
          <a:bodyPr/>
          <a:lstStyle/>
          <a:p>
            <a:fld id="{34D1EEE8-65D4-4EAF-A449-0925ADE44F87}" type="slidenum">
              <a:rPr lang="en-US" smtClean="0"/>
              <a:pPr/>
              <a:t>27</a:t>
            </a:fld>
            <a:endParaRPr lang="en-US"/>
          </a:p>
        </p:txBody>
      </p:sp>
      <p:grpSp>
        <p:nvGrpSpPr>
          <p:cNvPr id="22" name="Group 21">
            <a:extLst>
              <a:ext uri="{FF2B5EF4-FFF2-40B4-BE49-F238E27FC236}">
                <a16:creationId xmlns:a16="http://schemas.microsoft.com/office/drawing/2014/main" id="{12E0DFB6-CE0F-AB5F-5F12-322E3F73CDF0}"/>
              </a:ext>
            </a:extLst>
          </p:cNvPr>
          <p:cNvGrpSpPr/>
          <p:nvPr/>
        </p:nvGrpSpPr>
        <p:grpSpPr>
          <a:xfrm>
            <a:off x="1469400" y="1460739"/>
            <a:ext cx="2202051" cy="1696188"/>
            <a:chOff x="1469400" y="1460739"/>
            <a:chExt cx="2202051" cy="1696188"/>
          </a:xfrm>
        </p:grpSpPr>
        <p:sp>
          <p:nvSpPr>
            <p:cNvPr id="20" name="Freeform: Shape 19">
              <a:extLst>
                <a:ext uri="{FF2B5EF4-FFF2-40B4-BE49-F238E27FC236}">
                  <a16:creationId xmlns:a16="http://schemas.microsoft.com/office/drawing/2014/main" id="{38AF6417-3975-EBED-0C7A-09D1C8C355F5}"/>
                </a:ext>
              </a:extLst>
            </p:cNvPr>
            <p:cNvSpPr/>
            <p:nvPr/>
          </p:nvSpPr>
          <p:spPr>
            <a:xfrm>
              <a:off x="1469400" y="1460739"/>
              <a:ext cx="2202051" cy="1696188"/>
            </a:xfrm>
            <a:custGeom>
              <a:avLst/>
              <a:gdLst>
                <a:gd name="connsiteX0" fmla="*/ 1206423 w 2202051"/>
                <a:gd name="connsiteY0" fmla="*/ 830074 h 1696188"/>
                <a:gd name="connsiteX1" fmla="*/ 1379678 w 2202051"/>
                <a:gd name="connsiteY1" fmla="*/ 214057 h 1696188"/>
                <a:gd name="connsiteX2" fmla="*/ 2014945 w 2202051"/>
                <a:gd name="connsiteY2" fmla="*/ 60053 h 1696188"/>
                <a:gd name="connsiteX3" fmla="*/ 2053446 w 2202051"/>
                <a:gd name="connsiteY3" fmla="*/ 1147707 h 1696188"/>
                <a:gd name="connsiteX4" fmla="*/ 224646 w 2202051"/>
                <a:gd name="connsiteY4" fmla="*/ 1686722 h 1696188"/>
                <a:gd name="connsiteX5" fmla="*/ 89893 w 2202051"/>
                <a:gd name="connsiteY5" fmla="*/ 724196 h 1696188"/>
                <a:gd name="connsiteX6" fmla="*/ 773286 w 2202051"/>
                <a:gd name="connsiteY6" fmla="*/ 483564 h 1696188"/>
                <a:gd name="connsiteX7" fmla="*/ 840663 w 2202051"/>
                <a:gd name="connsiteY7" fmla="*/ 878200 h 169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2051" h="1696188">
                  <a:moveTo>
                    <a:pt x="1206423" y="830074"/>
                  </a:moveTo>
                  <a:cubicBezTo>
                    <a:pt x="1225673" y="586234"/>
                    <a:pt x="1244924" y="342394"/>
                    <a:pt x="1379678" y="214057"/>
                  </a:cubicBezTo>
                  <a:cubicBezTo>
                    <a:pt x="1514432" y="85720"/>
                    <a:pt x="1902650" y="-95555"/>
                    <a:pt x="2014945" y="60053"/>
                  </a:cubicBezTo>
                  <a:cubicBezTo>
                    <a:pt x="2127240" y="215661"/>
                    <a:pt x="2351829" y="876596"/>
                    <a:pt x="2053446" y="1147707"/>
                  </a:cubicBezTo>
                  <a:cubicBezTo>
                    <a:pt x="1755063" y="1418818"/>
                    <a:pt x="551905" y="1757307"/>
                    <a:pt x="224646" y="1686722"/>
                  </a:cubicBezTo>
                  <a:cubicBezTo>
                    <a:pt x="-102613" y="1616137"/>
                    <a:pt x="-1547" y="924722"/>
                    <a:pt x="89893" y="724196"/>
                  </a:cubicBezTo>
                  <a:cubicBezTo>
                    <a:pt x="181333" y="523670"/>
                    <a:pt x="648158" y="457897"/>
                    <a:pt x="773286" y="483564"/>
                  </a:cubicBezTo>
                  <a:cubicBezTo>
                    <a:pt x="898414" y="509231"/>
                    <a:pt x="829433" y="711362"/>
                    <a:pt x="840663" y="878200"/>
                  </a:cubicBezTo>
                </a:path>
              </a:pathLst>
            </a:custGeom>
            <a:noFill/>
            <a:ln w="28575">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1F8A2F28-E8DA-469D-1043-857621A044C8}"/>
                </a:ext>
              </a:extLst>
            </p:cNvPr>
            <p:cNvSpPr/>
            <p:nvPr/>
          </p:nvSpPr>
          <p:spPr>
            <a:xfrm flipH="1">
              <a:off x="2288231" y="2277786"/>
              <a:ext cx="45719" cy="139431"/>
            </a:xfrm>
            <a:prstGeom prst="downArrow">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96A960E9-988E-16D2-6618-3DB6C374338D}"/>
              </a:ext>
            </a:extLst>
          </p:cNvPr>
          <p:cNvSpPr/>
          <p:nvPr/>
        </p:nvSpPr>
        <p:spPr>
          <a:xfrm>
            <a:off x="5858934" y="239295"/>
            <a:ext cx="2133600" cy="596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Test case 1 (1km/h)</a:t>
            </a:r>
          </a:p>
        </p:txBody>
      </p:sp>
    </p:spTree>
    <p:extLst>
      <p:ext uri="{BB962C8B-B14F-4D97-AF65-F5344CB8AC3E}">
        <p14:creationId xmlns:p14="http://schemas.microsoft.com/office/powerpoint/2010/main" val="383836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10D1BAEA-487F-FBDE-5B71-ADCA4EDA15D2}"/>
              </a:ext>
            </a:extLst>
          </p:cNvPr>
          <p:cNvPicPr>
            <a:picLocks noChangeAspect="1"/>
          </p:cNvPicPr>
          <p:nvPr/>
        </p:nvPicPr>
        <p:blipFill>
          <a:blip r:embed="rId3"/>
          <a:stretch>
            <a:fillRect/>
          </a:stretch>
        </p:blipFill>
        <p:spPr>
          <a:xfrm>
            <a:off x="4223215" y="890971"/>
            <a:ext cx="4738370" cy="3498215"/>
          </a:xfrm>
          <a:prstGeom prst="rect">
            <a:avLst/>
          </a:prstGeom>
        </p:spPr>
      </p:pic>
      <p:grpSp>
        <p:nvGrpSpPr>
          <p:cNvPr id="11" name="Group 10">
            <a:extLst>
              <a:ext uri="{FF2B5EF4-FFF2-40B4-BE49-F238E27FC236}">
                <a16:creationId xmlns:a16="http://schemas.microsoft.com/office/drawing/2014/main" id="{3447AB99-D712-A58C-8DFD-63C50841FFB6}"/>
              </a:ext>
            </a:extLst>
          </p:cNvPr>
          <p:cNvGrpSpPr/>
          <p:nvPr/>
        </p:nvGrpSpPr>
        <p:grpSpPr>
          <a:xfrm>
            <a:off x="351693" y="815567"/>
            <a:ext cx="4068269" cy="3581285"/>
            <a:chOff x="351693" y="849435"/>
            <a:chExt cx="4068269" cy="3581285"/>
          </a:xfrm>
        </p:grpSpPr>
        <p:grpSp>
          <p:nvGrpSpPr>
            <p:cNvPr id="8" name="Group 7">
              <a:extLst>
                <a:ext uri="{FF2B5EF4-FFF2-40B4-BE49-F238E27FC236}">
                  <a16:creationId xmlns:a16="http://schemas.microsoft.com/office/drawing/2014/main" id="{C680D26B-E000-77BA-2629-CC054D8F7EC1}"/>
                </a:ext>
              </a:extLst>
            </p:cNvPr>
            <p:cNvGrpSpPr/>
            <p:nvPr/>
          </p:nvGrpSpPr>
          <p:grpSpPr>
            <a:xfrm>
              <a:off x="351693" y="849435"/>
              <a:ext cx="4068269" cy="3581285"/>
              <a:chOff x="351693" y="849435"/>
              <a:chExt cx="4068269" cy="3581285"/>
            </a:xfrm>
          </p:grpSpPr>
          <p:pic>
            <p:nvPicPr>
              <p:cNvPr id="5" name="Picture 4">
                <a:extLst>
                  <a:ext uri="{FF2B5EF4-FFF2-40B4-BE49-F238E27FC236}">
                    <a16:creationId xmlns:a16="http://schemas.microsoft.com/office/drawing/2014/main" id="{44204803-9BC7-6494-28CE-226BA65CABB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693" y="849435"/>
                <a:ext cx="3957191" cy="3581285"/>
              </a:xfrm>
              <a:prstGeom prst="rect">
                <a:avLst/>
              </a:prstGeom>
              <a:noFill/>
              <a:ln>
                <a:noFill/>
              </a:ln>
            </p:spPr>
          </p:pic>
          <p:pic>
            <p:nvPicPr>
              <p:cNvPr id="4" name="Picture 3">
                <a:extLst>
                  <a:ext uri="{FF2B5EF4-FFF2-40B4-BE49-F238E27FC236}">
                    <a16:creationId xmlns:a16="http://schemas.microsoft.com/office/drawing/2014/main" id="{01FFA85D-91F6-42D3-3A13-1D7FF9B08579}"/>
                  </a:ext>
                </a:extLst>
              </p:cNvPr>
              <p:cNvPicPr>
                <a:picLocks noChangeAspect="1"/>
              </p:cNvPicPr>
              <p:nvPr/>
            </p:nvPicPr>
            <p:blipFill rotWithShape="1">
              <a:blip r:embed="rId5">
                <a:extLst>
                  <a:ext uri="{28A0092B-C50C-407E-A947-70E740481C1C}">
                    <a14:useLocalDpi xmlns:a14="http://schemas.microsoft.com/office/drawing/2010/main" val="0"/>
                  </a:ext>
                </a:extLst>
              </a:blip>
              <a:srcRect t="94343"/>
              <a:stretch/>
            </p:blipFill>
            <p:spPr bwMode="auto">
              <a:xfrm>
                <a:off x="426167" y="4123114"/>
                <a:ext cx="3993795" cy="203091"/>
              </a:xfrm>
              <a:prstGeom prst="rect">
                <a:avLst/>
              </a:prstGeom>
              <a:noFill/>
              <a:ln>
                <a:noFill/>
              </a:ln>
            </p:spPr>
          </p:pic>
        </p:grpSp>
        <p:pic>
          <p:nvPicPr>
            <p:cNvPr id="10" name="Picture 9">
              <a:extLst>
                <a:ext uri="{FF2B5EF4-FFF2-40B4-BE49-F238E27FC236}">
                  <a16:creationId xmlns:a16="http://schemas.microsoft.com/office/drawing/2014/main" id="{DF6E2214-4CD6-3EE3-DB00-F0E272BFF0EF}"/>
                </a:ext>
              </a:extLst>
            </p:cNvPr>
            <p:cNvPicPr>
              <a:picLocks noChangeAspect="1"/>
            </p:cNvPicPr>
            <p:nvPr/>
          </p:nvPicPr>
          <p:blipFill rotWithShape="1">
            <a:blip r:embed="rId5">
              <a:extLst>
                <a:ext uri="{28A0092B-C50C-407E-A947-70E740481C1C}">
                  <a14:useLocalDpi xmlns:a14="http://schemas.microsoft.com/office/drawing/2010/main" val="0"/>
                </a:ext>
              </a:extLst>
            </a:blip>
            <a:srcRect t="89871" b="-475"/>
            <a:stretch/>
          </p:blipFill>
          <p:spPr bwMode="auto">
            <a:xfrm>
              <a:off x="606809" y="4084394"/>
              <a:ext cx="3435764" cy="327447"/>
            </a:xfrm>
            <a:prstGeom prst="rect">
              <a:avLst/>
            </a:prstGeom>
            <a:noFill/>
            <a:ln>
              <a:noFill/>
            </a:ln>
          </p:spPr>
        </p:pic>
      </p:grpSp>
      <p:pic>
        <p:nvPicPr>
          <p:cNvPr id="12" name="Picture 11">
            <a:extLst>
              <a:ext uri="{FF2B5EF4-FFF2-40B4-BE49-F238E27FC236}">
                <a16:creationId xmlns:a16="http://schemas.microsoft.com/office/drawing/2014/main" id="{A445BAC7-A93F-3660-D894-6E9737201F02}"/>
              </a:ext>
            </a:extLst>
          </p:cNvPr>
          <p:cNvPicPr>
            <a:picLocks noChangeAspect="1"/>
          </p:cNvPicPr>
          <p:nvPr/>
        </p:nvPicPr>
        <p:blipFill>
          <a:blip r:embed="rId6"/>
          <a:stretch>
            <a:fillRect/>
          </a:stretch>
        </p:blipFill>
        <p:spPr>
          <a:xfrm>
            <a:off x="8272462" y="150812"/>
            <a:ext cx="638175" cy="828675"/>
          </a:xfrm>
          <a:prstGeom prst="rect">
            <a:avLst/>
          </a:prstGeom>
        </p:spPr>
      </p:pic>
      <p:sp>
        <p:nvSpPr>
          <p:cNvPr id="14" name="Slide Number Placeholder 13">
            <a:extLst>
              <a:ext uri="{FF2B5EF4-FFF2-40B4-BE49-F238E27FC236}">
                <a16:creationId xmlns:a16="http://schemas.microsoft.com/office/drawing/2014/main" id="{893686E0-9B14-DAF0-83C7-D16B9007D50A}"/>
              </a:ext>
            </a:extLst>
          </p:cNvPr>
          <p:cNvSpPr>
            <a:spLocks noGrp="1"/>
          </p:cNvSpPr>
          <p:nvPr>
            <p:ph type="sldNum" sz="quarter" idx="12"/>
          </p:nvPr>
        </p:nvSpPr>
        <p:spPr/>
        <p:txBody>
          <a:bodyPr/>
          <a:lstStyle/>
          <a:p>
            <a:fld id="{34D1EEE8-65D4-4EAF-A449-0925ADE44F87}" type="slidenum">
              <a:rPr lang="en-US" smtClean="0"/>
              <a:pPr/>
              <a:t>28</a:t>
            </a:fld>
            <a:endParaRPr lang="en-US"/>
          </a:p>
        </p:txBody>
      </p:sp>
      <p:sp>
        <p:nvSpPr>
          <p:cNvPr id="15" name="TextBox 14">
            <a:extLst>
              <a:ext uri="{FF2B5EF4-FFF2-40B4-BE49-F238E27FC236}">
                <a16:creationId xmlns:a16="http://schemas.microsoft.com/office/drawing/2014/main" id="{C189D282-DD22-5774-4419-9ED02EB95CD1}"/>
              </a:ext>
            </a:extLst>
          </p:cNvPr>
          <p:cNvSpPr txBox="1"/>
          <p:nvPr/>
        </p:nvSpPr>
        <p:spPr>
          <a:xfrm>
            <a:off x="5256617" y="4663387"/>
            <a:ext cx="3055600" cy="338554"/>
          </a:xfrm>
          <a:prstGeom prst="rect">
            <a:avLst/>
          </a:prstGeom>
          <a:noFill/>
        </p:spPr>
        <p:txBody>
          <a:bodyPr wrap="square">
            <a:spAutoFit/>
          </a:bodyPr>
          <a:lstStyle/>
          <a:p>
            <a:pPr marL="0" marR="0" algn="ctr">
              <a:spcBef>
                <a:spcPts val="0"/>
              </a:spcBef>
              <a:spcAft>
                <a:spcPts val="1000"/>
              </a:spcAft>
            </a:pPr>
            <a:r>
              <a:rPr lang="en-US" sz="800" dirty="0">
                <a:latin typeface="+mn-lt"/>
              </a:rPr>
              <a:t>Source: </a:t>
            </a:r>
            <a:r>
              <a:rPr lang="en-US" sz="800" dirty="0">
                <a:effectLst/>
                <a:latin typeface="+mn-lt"/>
                <a:ea typeface="DengXian" panose="02010600030101010101" pitchFamily="2" charset="-122"/>
                <a:cs typeface="Times New Roman" panose="02020603050405020304" pitchFamily="18" charset="0"/>
              </a:rPr>
              <a:t>Study on Low-Speed Steering Resistance Torque of Vehicles Considering Friction between Tire and Pavement</a:t>
            </a:r>
            <a:endParaRPr lang="en-US" sz="800" i="1" dirty="0">
              <a:solidFill>
                <a:srgbClr val="44546A"/>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6" name="Text Box 1">
            <a:extLst>
              <a:ext uri="{FF2B5EF4-FFF2-40B4-BE49-F238E27FC236}">
                <a16:creationId xmlns:a16="http://schemas.microsoft.com/office/drawing/2014/main" id="{2D959923-5AB1-FCCA-4377-BBE0C2893538}"/>
              </a:ext>
            </a:extLst>
          </p:cNvPr>
          <p:cNvSpPr txBox="1"/>
          <p:nvPr/>
        </p:nvSpPr>
        <p:spPr>
          <a:xfrm>
            <a:off x="1821294" y="4383876"/>
            <a:ext cx="5620906"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Operating condition : v = 5km/h, steer full lock-to-lock</a:t>
            </a:r>
          </a:p>
        </p:txBody>
      </p:sp>
      <p:sp>
        <p:nvSpPr>
          <p:cNvPr id="17" name="Oval 16">
            <a:extLst>
              <a:ext uri="{FF2B5EF4-FFF2-40B4-BE49-F238E27FC236}">
                <a16:creationId xmlns:a16="http://schemas.microsoft.com/office/drawing/2014/main" id="{DCA1DD78-8F45-99D4-A63A-7836DF0530B6}"/>
              </a:ext>
            </a:extLst>
          </p:cNvPr>
          <p:cNvSpPr/>
          <p:nvPr/>
        </p:nvSpPr>
        <p:spPr>
          <a:xfrm>
            <a:off x="5858934" y="239295"/>
            <a:ext cx="2133600" cy="596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Test case 1 (5km/h)</a:t>
            </a:r>
          </a:p>
        </p:txBody>
      </p:sp>
    </p:spTree>
    <p:extLst>
      <p:ext uri="{BB962C8B-B14F-4D97-AF65-F5344CB8AC3E}">
        <p14:creationId xmlns:p14="http://schemas.microsoft.com/office/powerpoint/2010/main" val="136416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III/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sp>
        <p:nvSpPr>
          <p:cNvPr id="6" name="Oval 5">
            <a:extLst>
              <a:ext uri="{FF2B5EF4-FFF2-40B4-BE49-F238E27FC236}">
                <a16:creationId xmlns:a16="http://schemas.microsoft.com/office/drawing/2014/main" id="{5CE04FC7-E73C-116B-F225-6A2AF00401BB}"/>
              </a:ext>
            </a:extLst>
          </p:cNvPr>
          <p:cNvSpPr/>
          <p:nvPr/>
        </p:nvSpPr>
        <p:spPr>
          <a:xfrm>
            <a:off x="5447794" y="7362"/>
            <a:ext cx="2585949" cy="83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Test case 1 (1km/h, 5km/h)</a:t>
            </a:r>
          </a:p>
        </p:txBody>
      </p:sp>
      <p:grpSp>
        <p:nvGrpSpPr>
          <p:cNvPr id="10" name="Group 9">
            <a:extLst>
              <a:ext uri="{FF2B5EF4-FFF2-40B4-BE49-F238E27FC236}">
                <a16:creationId xmlns:a16="http://schemas.microsoft.com/office/drawing/2014/main" id="{A7F656B4-68BF-17EB-0974-52536EB2AE93}"/>
              </a:ext>
            </a:extLst>
          </p:cNvPr>
          <p:cNvGrpSpPr/>
          <p:nvPr/>
        </p:nvGrpSpPr>
        <p:grpSpPr>
          <a:xfrm>
            <a:off x="409053" y="730790"/>
            <a:ext cx="3993795" cy="3589848"/>
            <a:chOff x="426167" y="653228"/>
            <a:chExt cx="3993795" cy="3589848"/>
          </a:xfrm>
        </p:grpSpPr>
        <p:pic>
          <p:nvPicPr>
            <p:cNvPr id="3" name="Picture 2">
              <a:extLst>
                <a:ext uri="{FF2B5EF4-FFF2-40B4-BE49-F238E27FC236}">
                  <a16:creationId xmlns:a16="http://schemas.microsoft.com/office/drawing/2014/main" id="{700DB37B-0B03-6CA0-0286-E2F94EBD3F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167" y="653228"/>
              <a:ext cx="3993795" cy="3589848"/>
            </a:xfrm>
            <a:prstGeom prst="rect">
              <a:avLst/>
            </a:prstGeom>
            <a:noFill/>
            <a:ln>
              <a:noFill/>
            </a:ln>
          </p:spPr>
        </p:pic>
        <p:cxnSp>
          <p:nvCxnSpPr>
            <p:cNvPr id="7" name="Straight Connector 6">
              <a:extLst>
                <a:ext uri="{FF2B5EF4-FFF2-40B4-BE49-F238E27FC236}">
                  <a16:creationId xmlns:a16="http://schemas.microsoft.com/office/drawing/2014/main" id="{8E43C39A-FC74-18EC-75BB-5B7F8B91F881}"/>
                </a:ext>
              </a:extLst>
            </p:cNvPr>
            <p:cNvCxnSpPr>
              <a:cxnSpLocks/>
            </p:cNvCxnSpPr>
            <p:nvPr/>
          </p:nvCxnSpPr>
          <p:spPr>
            <a:xfrm>
              <a:off x="2487316" y="1557444"/>
              <a:ext cx="0" cy="78358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B73EA60A-2BDF-F73E-DBDE-4F8A7EB0D637}"/>
              </a:ext>
            </a:extLst>
          </p:cNvPr>
          <p:cNvPicPr>
            <a:picLocks noChangeAspect="1"/>
          </p:cNvPicPr>
          <p:nvPr/>
        </p:nvPicPr>
        <p:blipFill>
          <a:blip r:embed="rId4"/>
          <a:stretch>
            <a:fillRect/>
          </a:stretch>
        </p:blipFill>
        <p:spPr>
          <a:xfrm>
            <a:off x="8303787" y="36195"/>
            <a:ext cx="638175" cy="828675"/>
          </a:xfrm>
          <a:prstGeom prst="rect">
            <a:avLst/>
          </a:prstGeom>
        </p:spPr>
      </p:pic>
      <p:sp>
        <p:nvSpPr>
          <p:cNvPr id="11" name="Slide Number Placeholder 10">
            <a:extLst>
              <a:ext uri="{FF2B5EF4-FFF2-40B4-BE49-F238E27FC236}">
                <a16:creationId xmlns:a16="http://schemas.microsoft.com/office/drawing/2014/main" id="{20BF95FB-D2FB-E0EA-6223-83782C9022B2}"/>
              </a:ext>
            </a:extLst>
          </p:cNvPr>
          <p:cNvSpPr>
            <a:spLocks noGrp="1"/>
          </p:cNvSpPr>
          <p:nvPr>
            <p:ph type="sldNum" sz="quarter" idx="12"/>
          </p:nvPr>
        </p:nvSpPr>
        <p:spPr/>
        <p:txBody>
          <a:bodyPr/>
          <a:lstStyle/>
          <a:p>
            <a:fld id="{34D1EEE8-65D4-4EAF-A449-0925ADE44F87}" type="slidenum">
              <a:rPr lang="en-US" smtClean="0"/>
              <a:pPr/>
              <a:t>29</a:t>
            </a:fld>
            <a:endParaRPr lang="en-US"/>
          </a:p>
        </p:txBody>
      </p:sp>
      <p:sp>
        <p:nvSpPr>
          <p:cNvPr id="23" name="Text Box 1">
            <a:extLst>
              <a:ext uri="{FF2B5EF4-FFF2-40B4-BE49-F238E27FC236}">
                <a16:creationId xmlns:a16="http://schemas.microsoft.com/office/drawing/2014/main" id="{09408496-76E3-74BF-A277-E27E926C3524}"/>
              </a:ext>
            </a:extLst>
          </p:cNvPr>
          <p:cNvSpPr txBox="1"/>
          <p:nvPr/>
        </p:nvSpPr>
        <p:spPr>
          <a:xfrm>
            <a:off x="1829761" y="4708985"/>
            <a:ext cx="5620906"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Operating condition : v = 1km/h, steer full lock-to-lock</a:t>
            </a:r>
          </a:p>
        </p:txBody>
      </p:sp>
      <p:grpSp>
        <p:nvGrpSpPr>
          <p:cNvPr id="12" name="Group 11">
            <a:extLst>
              <a:ext uri="{FF2B5EF4-FFF2-40B4-BE49-F238E27FC236}">
                <a16:creationId xmlns:a16="http://schemas.microsoft.com/office/drawing/2014/main" id="{A4FC3FE8-0CCC-6412-8E4C-21072EB299BF}"/>
              </a:ext>
            </a:extLst>
          </p:cNvPr>
          <p:cNvGrpSpPr/>
          <p:nvPr/>
        </p:nvGrpSpPr>
        <p:grpSpPr>
          <a:xfrm>
            <a:off x="4706634" y="835485"/>
            <a:ext cx="4068269" cy="3581285"/>
            <a:chOff x="351693" y="849435"/>
            <a:chExt cx="4068269" cy="3581285"/>
          </a:xfrm>
        </p:grpSpPr>
        <p:grpSp>
          <p:nvGrpSpPr>
            <p:cNvPr id="14" name="Group 13">
              <a:extLst>
                <a:ext uri="{FF2B5EF4-FFF2-40B4-BE49-F238E27FC236}">
                  <a16:creationId xmlns:a16="http://schemas.microsoft.com/office/drawing/2014/main" id="{43DAE9B0-89DE-DFFF-7496-55B64B22983B}"/>
                </a:ext>
              </a:extLst>
            </p:cNvPr>
            <p:cNvGrpSpPr/>
            <p:nvPr/>
          </p:nvGrpSpPr>
          <p:grpSpPr>
            <a:xfrm>
              <a:off x="351693" y="849435"/>
              <a:ext cx="4068269" cy="3581285"/>
              <a:chOff x="351693" y="849435"/>
              <a:chExt cx="4068269" cy="3581285"/>
            </a:xfrm>
          </p:grpSpPr>
          <p:pic>
            <p:nvPicPr>
              <p:cNvPr id="16" name="Picture 15">
                <a:extLst>
                  <a:ext uri="{FF2B5EF4-FFF2-40B4-BE49-F238E27FC236}">
                    <a16:creationId xmlns:a16="http://schemas.microsoft.com/office/drawing/2014/main" id="{9E3B729A-D834-8EC4-2FC3-C62D61A072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693" y="849435"/>
                <a:ext cx="3957191" cy="3581285"/>
              </a:xfrm>
              <a:prstGeom prst="rect">
                <a:avLst/>
              </a:prstGeom>
              <a:noFill/>
              <a:ln>
                <a:noFill/>
              </a:ln>
            </p:spPr>
          </p:pic>
          <p:pic>
            <p:nvPicPr>
              <p:cNvPr id="17" name="Picture 16">
                <a:extLst>
                  <a:ext uri="{FF2B5EF4-FFF2-40B4-BE49-F238E27FC236}">
                    <a16:creationId xmlns:a16="http://schemas.microsoft.com/office/drawing/2014/main" id="{743FFC33-DE81-DBCC-91DB-C8BD45FDD770}"/>
                  </a:ext>
                </a:extLst>
              </p:cNvPr>
              <p:cNvPicPr>
                <a:picLocks noChangeAspect="1"/>
              </p:cNvPicPr>
              <p:nvPr/>
            </p:nvPicPr>
            <p:blipFill rotWithShape="1">
              <a:blip r:embed="rId3">
                <a:extLst>
                  <a:ext uri="{28A0092B-C50C-407E-A947-70E740481C1C}">
                    <a14:useLocalDpi xmlns:a14="http://schemas.microsoft.com/office/drawing/2010/main" val="0"/>
                  </a:ext>
                </a:extLst>
              </a:blip>
              <a:srcRect t="94343"/>
              <a:stretch/>
            </p:blipFill>
            <p:spPr bwMode="auto">
              <a:xfrm>
                <a:off x="426167" y="4123114"/>
                <a:ext cx="3993795" cy="203091"/>
              </a:xfrm>
              <a:prstGeom prst="rect">
                <a:avLst/>
              </a:prstGeom>
              <a:noFill/>
              <a:ln>
                <a:noFill/>
              </a:ln>
            </p:spPr>
          </p:pic>
        </p:grpSp>
        <p:pic>
          <p:nvPicPr>
            <p:cNvPr id="15" name="Picture 14">
              <a:extLst>
                <a:ext uri="{FF2B5EF4-FFF2-40B4-BE49-F238E27FC236}">
                  <a16:creationId xmlns:a16="http://schemas.microsoft.com/office/drawing/2014/main" id="{1BB3B604-6BE7-9020-C2A5-B046488B36A5}"/>
                </a:ext>
              </a:extLst>
            </p:cNvPr>
            <p:cNvPicPr>
              <a:picLocks noChangeAspect="1"/>
            </p:cNvPicPr>
            <p:nvPr/>
          </p:nvPicPr>
          <p:blipFill rotWithShape="1">
            <a:blip r:embed="rId3">
              <a:extLst>
                <a:ext uri="{28A0092B-C50C-407E-A947-70E740481C1C}">
                  <a14:useLocalDpi xmlns:a14="http://schemas.microsoft.com/office/drawing/2010/main" val="0"/>
                </a:ext>
              </a:extLst>
            </a:blip>
            <a:srcRect t="89871" b="-475"/>
            <a:stretch/>
          </p:blipFill>
          <p:spPr bwMode="auto">
            <a:xfrm>
              <a:off x="606809" y="4084394"/>
              <a:ext cx="3435764" cy="327447"/>
            </a:xfrm>
            <a:prstGeom prst="rect">
              <a:avLst/>
            </a:prstGeom>
            <a:noFill/>
            <a:ln>
              <a:noFill/>
            </a:ln>
          </p:spPr>
        </p:pic>
      </p:grpSp>
      <p:sp>
        <p:nvSpPr>
          <p:cNvPr id="22" name="Text Box 1">
            <a:extLst>
              <a:ext uri="{FF2B5EF4-FFF2-40B4-BE49-F238E27FC236}">
                <a16:creationId xmlns:a16="http://schemas.microsoft.com/office/drawing/2014/main" id="{D62AB945-7B9C-97AE-5AB3-2882F02D7C56}"/>
              </a:ext>
            </a:extLst>
          </p:cNvPr>
          <p:cNvSpPr txBox="1"/>
          <p:nvPr/>
        </p:nvSpPr>
        <p:spPr>
          <a:xfrm>
            <a:off x="-384332" y="4353801"/>
            <a:ext cx="5620906"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 V = 1km/h</a:t>
            </a:r>
          </a:p>
        </p:txBody>
      </p:sp>
      <p:sp>
        <p:nvSpPr>
          <p:cNvPr id="24" name="Text Box 1">
            <a:extLst>
              <a:ext uri="{FF2B5EF4-FFF2-40B4-BE49-F238E27FC236}">
                <a16:creationId xmlns:a16="http://schemas.microsoft.com/office/drawing/2014/main" id="{58199D33-C3E2-5694-7402-44D57DC7FCB1}"/>
              </a:ext>
            </a:extLst>
          </p:cNvPr>
          <p:cNvSpPr txBox="1"/>
          <p:nvPr/>
        </p:nvSpPr>
        <p:spPr>
          <a:xfrm>
            <a:off x="3930316" y="4369136"/>
            <a:ext cx="5620906"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i="1" dirty="0">
                <a:latin typeface="Times New Roman" panose="02020603050405020304" pitchFamily="18" charset="0"/>
                <a:ea typeface="Calibri" panose="020F0502020204030204" pitchFamily="34" charset="0"/>
                <a:cs typeface="Times New Roman" panose="02020603050405020304" pitchFamily="18" charset="0"/>
              </a:rPr>
              <a:t>b</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V = 5km/h</a:t>
            </a:r>
          </a:p>
        </p:txBody>
      </p:sp>
    </p:spTree>
    <p:extLst>
      <p:ext uri="{BB962C8B-B14F-4D97-AF65-F5344CB8AC3E}">
        <p14:creationId xmlns:p14="http://schemas.microsoft.com/office/powerpoint/2010/main" val="1012109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97923" y="284253"/>
            <a:ext cx="4312723"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I. Introduction:</a:t>
            </a:r>
            <a:endParaRPr dirty="0">
              <a:latin typeface="+mn-lt"/>
            </a:endParaRPr>
          </a:p>
        </p:txBody>
      </p:sp>
      <p:sp>
        <p:nvSpPr>
          <p:cNvPr id="7" name="TextBox 6">
            <a:extLst>
              <a:ext uri="{FF2B5EF4-FFF2-40B4-BE49-F238E27FC236}">
                <a16:creationId xmlns:a16="http://schemas.microsoft.com/office/drawing/2014/main" id="{EF915DC3-1887-AAB2-A487-C036E3C850C9}"/>
              </a:ext>
            </a:extLst>
          </p:cNvPr>
          <p:cNvSpPr txBox="1"/>
          <p:nvPr/>
        </p:nvSpPr>
        <p:spPr>
          <a:xfrm>
            <a:off x="9340887" y="1109811"/>
            <a:ext cx="8347683" cy="2923877"/>
          </a:xfrm>
          <a:prstGeom prst="rect">
            <a:avLst/>
          </a:prstGeom>
          <a:noFill/>
        </p:spPr>
        <p:txBody>
          <a:bodyPr wrap="square" rtlCol="0">
            <a:spAutoFit/>
          </a:bodyPr>
          <a:lstStyle/>
          <a:p>
            <a:pPr marL="171450" marR="0" lvl="0" indent="-171450">
              <a:lnSpc>
                <a:spcPct val="150000"/>
              </a:lnSpc>
              <a:spcBef>
                <a:spcPts val="0"/>
              </a:spcBef>
              <a:spcAft>
                <a:spcPts val="0"/>
              </a:spcAft>
              <a:buFont typeface="Wingdings" panose="05000000000000000000" pitchFamily="2" charset="2"/>
              <a:buChar char="v"/>
            </a:pPr>
            <a:r>
              <a:rPr lang="en-US" sz="1600" b="1" dirty="0">
                <a:solidFill>
                  <a:srgbClr val="000000"/>
                </a:solidFill>
                <a:effectLst/>
                <a:latin typeface="+mn-lt"/>
                <a:ea typeface="DengXian" panose="02010600030101010101" pitchFamily="2" charset="-122"/>
                <a:cs typeface="Times New Roman" panose="02020603050405020304" pitchFamily="18" charset="0"/>
              </a:rPr>
              <a:t>Reasons for this thesis:</a:t>
            </a:r>
            <a:endParaRPr lang="en-US" sz="1600" dirty="0">
              <a:effectLst/>
              <a:latin typeface="+mn-lt"/>
              <a:ea typeface="DengXian" panose="02010600030101010101" pitchFamily="2" charset="-122"/>
              <a:cs typeface="Times New Roman" panose="02020603050405020304" pitchFamily="18" charset="0"/>
            </a:endParaRPr>
          </a:p>
          <a:p>
            <a:pPr marL="574675" indent="-176213">
              <a:lnSpc>
                <a:spcPct val="150000"/>
              </a:lnSpc>
              <a:buFont typeface="Wingdings" panose="05000000000000000000" pitchFamily="2" charset="2"/>
              <a:buChar char="Ø"/>
            </a:pPr>
            <a:r>
              <a:rPr lang="en-US" sz="1600" dirty="0">
                <a:latin typeface="+mn-lt"/>
                <a:ea typeface="DengXian" panose="02010600030101010101" pitchFamily="2" charset="-122"/>
                <a:cs typeface="Times New Roman" panose="02020603050405020304" pitchFamily="18" charset="0"/>
              </a:rPr>
              <a:t>_ Build 3D model of the steering system on </a:t>
            </a:r>
            <a:r>
              <a:rPr lang="en-US" sz="1600" dirty="0" err="1">
                <a:latin typeface="+mn-lt"/>
                <a:ea typeface="DengXian" panose="02010600030101010101" pitchFamily="2" charset="-122"/>
                <a:cs typeface="Times New Roman" panose="02020603050405020304" pitchFamily="18" charset="0"/>
              </a:rPr>
              <a:t>Solidworks</a:t>
            </a:r>
            <a:r>
              <a:rPr lang="en-US" sz="1600" dirty="0">
                <a:latin typeface="+mn-lt"/>
                <a:ea typeface="DengXian" panose="02010600030101010101" pitchFamily="2" charset="-122"/>
                <a:cs typeface="Times New Roman" panose="02020603050405020304" pitchFamily="18" charset="0"/>
              </a:rPr>
              <a:t> then import to </a:t>
            </a:r>
            <a:r>
              <a:rPr lang="en-US" sz="1600" dirty="0" err="1">
                <a:latin typeface="+mn-lt"/>
                <a:ea typeface="DengXian" panose="02010600030101010101" pitchFamily="2" charset="-122"/>
                <a:cs typeface="Times New Roman" panose="02020603050405020304" pitchFamily="18" charset="0"/>
              </a:rPr>
              <a:t>Simscape</a:t>
            </a:r>
            <a:r>
              <a:rPr lang="en-US" sz="1600" dirty="0">
                <a:latin typeface="+mn-lt"/>
                <a:ea typeface="DengXian" panose="02010600030101010101" pitchFamily="2" charset="-122"/>
                <a:cs typeface="Times New Roman" panose="02020603050405020304" pitchFamily="18" charset="0"/>
              </a:rPr>
              <a:t> to determine the torque acting on steering wheel with certain steering angle on EPS system</a:t>
            </a:r>
          </a:p>
          <a:p>
            <a:pPr marL="574675" marR="0" indent="-176213">
              <a:lnSpc>
                <a:spcPct val="150000"/>
              </a:lnSpc>
              <a:spcBef>
                <a:spcPts val="0"/>
              </a:spcBef>
              <a:spcAft>
                <a:spcPts val="0"/>
              </a:spcAft>
              <a:buFont typeface="Wingdings" panose="05000000000000000000" pitchFamily="2" charset="2"/>
              <a:buChar char="Ø"/>
            </a:pPr>
            <a:r>
              <a:rPr lang="en-US" sz="1600" dirty="0">
                <a:latin typeface="+mn-lt"/>
                <a:ea typeface="DengXian" panose="02010600030101010101" pitchFamily="2" charset="-122"/>
                <a:cs typeface="Times New Roman" panose="02020603050405020304" pitchFamily="18" charset="0"/>
              </a:rPr>
              <a:t>_Simulation of dynamic behavior in </a:t>
            </a:r>
            <a:r>
              <a:rPr lang="en-US" sz="1600" dirty="0" err="1">
                <a:latin typeface="+mn-lt"/>
                <a:ea typeface="DengXian" panose="02010600030101010101" pitchFamily="2" charset="-122"/>
                <a:cs typeface="Times New Roman" panose="02020603050405020304" pitchFamily="18" charset="0"/>
              </a:rPr>
              <a:t>Matlab</a:t>
            </a:r>
            <a:r>
              <a:rPr lang="en-US" sz="1600" dirty="0">
                <a:latin typeface="+mn-lt"/>
                <a:ea typeface="DengXian" panose="02010600030101010101" pitchFamily="2" charset="-122"/>
                <a:cs typeface="Times New Roman" panose="02020603050405020304" pitchFamily="18" charset="0"/>
              </a:rPr>
              <a:t>/Simulink with </a:t>
            </a:r>
            <a:r>
              <a:rPr lang="en-US" sz="1600" dirty="0" err="1">
                <a:latin typeface="+mn-lt"/>
                <a:ea typeface="DengXian" panose="02010600030101010101" pitchFamily="2" charset="-122"/>
                <a:cs typeface="Times New Roman" panose="02020603050405020304" pitchFamily="18" charset="0"/>
              </a:rPr>
              <a:t>Simscape</a:t>
            </a:r>
            <a:endParaRPr lang="en-US" sz="1600" dirty="0">
              <a:latin typeface="+mn-lt"/>
              <a:ea typeface="DengXian" panose="02010600030101010101" pitchFamily="2" charset="-122"/>
              <a:cs typeface="Times New Roman" panose="02020603050405020304" pitchFamily="18" charset="0"/>
            </a:endParaRPr>
          </a:p>
          <a:p>
            <a:pPr marL="574675" marR="0" indent="-176213">
              <a:lnSpc>
                <a:spcPct val="150000"/>
              </a:lnSpc>
              <a:spcBef>
                <a:spcPts val="0"/>
              </a:spcBef>
              <a:spcAft>
                <a:spcPts val="0"/>
              </a:spcAft>
              <a:buFont typeface="Wingdings" panose="05000000000000000000" pitchFamily="2" charset="2"/>
              <a:buChar char="Ø"/>
            </a:pPr>
            <a:r>
              <a:rPr lang="en-US" sz="1600" dirty="0">
                <a:latin typeface="+mn-lt"/>
                <a:ea typeface="DengXian" panose="02010600030101010101" pitchFamily="2" charset="-122"/>
                <a:cs typeface="Times New Roman" panose="02020603050405020304" pitchFamily="18" charset="0"/>
              </a:rPr>
              <a:t>_Validation the model for the control of an equivalent electric powered steering system</a:t>
            </a:r>
          </a:p>
          <a:p>
            <a:endParaRPr lang="en-US" sz="1600" dirty="0">
              <a:latin typeface="+mn-lt"/>
            </a:endParaRPr>
          </a:p>
        </p:txBody>
      </p:sp>
      <p:sp>
        <p:nvSpPr>
          <p:cNvPr id="2" name="TextBox 1">
            <a:extLst>
              <a:ext uri="{FF2B5EF4-FFF2-40B4-BE49-F238E27FC236}">
                <a16:creationId xmlns:a16="http://schemas.microsoft.com/office/drawing/2014/main" id="{D62A8B7A-02D9-18B6-63E8-45F41D4A3AE2}"/>
              </a:ext>
            </a:extLst>
          </p:cNvPr>
          <p:cNvSpPr txBox="1"/>
          <p:nvPr/>
        </p:nvSpPr>
        <p:spPr>
          <a:xfrm>
            <a:off x="56508" y="907682"/>
            <a:ext cx="4860582" cy="3001334"/>
          </a:xfrm>
          <a:prstGeom prst="rect">
            <a:avLst/>
          </a:prstGeom>
          <a:noFill/>
        </p:spPr>
        <p:txBody>
          <a:bodyPr wrap="square" rtlCol="0">
            <a:spAutoFit/>
          </a:bodyPr>
          <a:lstStyle/>
          <a:p>
            <a:pPr marL="171450" marR="0" lvl="0" indent="-171450" algn="just">
              <a:lnSpc>
                <a:spcPct val="150000"/>
              </a:lnSpc>
              <a:spcBef>
                <a:spcPts val="0"/>
              </a:spcBef>
              <a:spcAft>
                <a:spcPts val="0"/>
              </a:spcAft>
              <a:buFont typeface="Wingdings" panose="05000000000000000000" pitchFamily="2" charset="2"/>
              <a:buChar char="v"/>
            </a:pPr>
            <a:r>
              <a:rPr lang="en-US" sz="1600" b="1" i="1" dirty="0">
                <a:latin typeface="+mn-lt"/>
                <a:ea typeface="DengXian" panose="02010600030101010101" pitchFamily="2" charset="-122"/>
                <a:cs typeface="Times New Roman" panose="02020603050405020304" pitchFamily="18" charset="0"/>
              </a:rPr>
              <a:t>Objective</a:t>
            </a:r>
            <a:r>
              <a:rPr lang="en-US" sz="1600" b="1" i="1" dirty="0">
                <a:solidFill>
                  <a:srgbClr val="000000"/>
                </a:solidFill>
                <a:effectLst/>
                <a:latin typeface="+mn-lt"/>
                <a:ea typeface="DengXian" panose="02010600030101010101" pitchFamily="2" charset="-122"/>
                <a:cs typeface="Times New Roman" panose="02020603050405020304" pitchFamily="18" charset="0"/>
              </a:rPr>
              <a:t> of this thesis:</a:t>
            </a:r>
            <a:endParaRPr lang="en-US" sz="1600" i="1" dirty="0">
              <a:effectLst/>
              <a:latin typeface="+mn-lt"/>
              <a:ea typeface="DengXian" panose="02010600030101010101" pitchFamily="2" charset="-122"/>
              <a:cs typeface="Times New Roman" panose="02020603050405020304" pitchFamily="18" charset="0"/>
            </a:endParaRPr>
          </a:p>
          <a:p>
            <a:pPr marL="398462" algn="just">
              <a:lnSpc>
                <a:spcPct val="150000"/>
              </a:lnSpc>
            </a:pPr>
            <a:r>
              <a:rPr lang="en-US" sz="1600" dirty="0">
                <a:latin typeface="+mn-lt"/>
              </a:rPr>
              <a:t>1. To build a dynamic model of Toyota VIOS steering system using MATLAB </a:t>
            </a:r>
            <a:r>
              <a:rPr lang="en-US" sz="1600" dirty="0" err="1">
                <a:latin typeface="+mn-lt"/>
              </a:rPr>
              <a:t>Simscape</a:t>
            </a:r>
            <a:r>
              <a:rPr lang="en-US" sz="1600" dirty="0">
                <a:latin typeface="+mn-lt"/>
              </a:rPr>
              <a:t> Multibody </a:t>
            </a:r>
          </a:p>
          <a:p>
            <a:pPr marL="741362" indent="-342900" algn="just">
              <a:lnSpc>
                <a:spcPct val="150000"/>
              </a:lnSpc>
              <a:buAutoNum type="arabicPeriod"/>
            </a:pPr>
            <a:endParaRPr lang="en-US" sz="1600" dirty="0">
              <a:latin typeface="+mn-lt"/>
            </a:endParaRPr>
          </a:p>
          <a:p>
            <a:pPr marL="398462" algn="just">
              <a:lnSpc>
                <a:spcPct val="150000"/>
              </a:lnSpc>
            </a:pPr>
            <a:r>
              <a:rPr lang="en-US" sz="1600" dirty="0">
                <a:latin typeface="+mn-lt"/>
              </a:rPr>
              <a:t>2. To calculate the relationship between steering wheel effort and steering wheel angle upon vehicle speed and weight</a:t>
            </a:r>
          </a:p>
        </p:txBody>
      </p:sp>
      <p:pic>
        <p:nvPicPr>
          <p:cNvPr id="3" name="Picture 2" descr="A picture containing wheel, tire, auto part, transport&#10;&#10;Description automatically generated">
            <a:extLst>
              <a:ext uri="{FF2B5EF4-FFF2-40B4-BE49-F238E27FC236}">
                <a16:creationId xmlns:a16="http://schemas.microsoft.com/office/drawing/2014/main" id="{5A7BBA4C-3B74-404F-6AF0-BD16A8F2B72F}"/>
              </a:ext>
            </a:extLst>
          </p:cNvPr>
          <p:cNvPicPr>
            <a:picLocks noChangeAspect="1"/>
          </p:cNvPicPr>
          <p:nvPr/>
        </p:nvPicPr>
        <p:blipFill>
          <a:blip r:embed="rId3"/>
          <a:stretch>
            <a:fillRect/>
          </a:stretch>
        </p:blipFill>
        <p:spPr>
          <a:xfrm>
            <a:off x="5185184" y="1851305"/>
            <a:ext cx="3713142" cy="2400848"/>
          </a:xfrm>
          <a:prstGeom prst="rect">
            <a:avLst/>
          </a:prstGeom>
        </p:spPr>
      </p:pic>
      <p:pic>
        <p:nvPicPr>
          <p:cNvPr id="4" name="Picture 3">
            <a:extLst>
              <a:ext uri="{FF2B5EF4-FFF2-40B4-BE49-F238E27FC236}">
                <a16:creationId xmlns:a16="http://schemas.microsoft.com/office/drawing/2014/main" id="{115C6F3B-72E0-C259-7129-4CAB647D4D56}"/>
              </a:ext>
            </a:extLst>
          </p:cNvPr>
          <p:cNvPicPr>
            <a:picLocks noChangeAspect="1"/>
          </p:cNvPicPr>
          <p:nvPr/>
        </p:nvPicPr>
        <p:blipFill>
          <a:blip r:embed="rId4"/>
          <a:stretch>
            <a:fillRect/>
          </a:stretch>
        </p:blipFill>
        <p:spPr>
          <a:xfrm>
            <a:off x="8272462" y="150812"/>
            <a:ext cx="638175" cy="828675"/>
          </a:xfrm>
          <a:prstGeom prst="rect">
            <a:avLst/>
          </a:prstGeom>
        </p:spPr>
      </p:pic>
      <p:sp>
        <p:nvSpPr>
          <p:cNvPr id="5" name="Slide Number Placeholder 4">
            <a:extLst>
              <a:ext uri="{FF2B5EF4-FFF2-40B4-BE49-F238E27FC236}">
                <a16:creationId xmlns:a16="http://schemas.microsoft.com/office/drawing/2014/main" id="{6E4C2AD9-16D9-6FA2-93FA-5617AE37104A}"/>
              </a:ext>
            </a:extLst>
          </p:cNvPr>
          <p:cNvSpPr>
            <a:spLocks noGrp="1"/>
          </p:cNvSpPr>
          <p:nvPr>
            <p:ph type="sldNum" sz="quarter" idx="12"/>
          </p:nvPr>
        </p:nvSpPr>
        <p:spPr/>
        <p:txBody>
          <a:bodyPr/>
          <a:lstStyle/>
          <a:p>
            <a:fld id="{34D1EEE8-65D4-4EAF-A449-0925ADE44F87}" type="slidenum">
              <a:rPr lang="en-US" smtClean="0"/>
              <a:pPr/>
              <a:t>3</a:t>
            </a:fld>
            <a:endParaRPr lang="en-US"/>
          </a:p>
        </p:txBody>
      </p:sp>
    </p:spTree>
    <p:extLst>
      <p:ext uri="{BB962C8B-B14F-4D97-AF65-F5344CB8AC3E}">
        <p14:creationId xmlns:p14="http://schemas.microsoft.com/office/powerpoint/2010/main" val="951877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945080" y="160526"/>
            <a:ext cx="7502769" cy="565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cs typeface="Times New Roman" panose="02020603050405020304" pitchFamily="18" charset="0"/>
              </a:rPr>
              <a:t>III. Parameter of model</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6" name="Picture 5">
            <a:extLst>
              <a:ext uri="{FF2B5EF4-FFF2-40B4-BE49-F238E27FC236}">
                <a16:creationId xmlns:a16="http://schemas.microsoft.com/office/drawing/2014/main" id="{2C57C1BA-4D76-198C-856D-50ABC982B2B1}"/>
              </a:ext>
            </a:extLst>
          </p:cNvPr>
          <p:cNvPicPr>
            <a:picLocks noChangeAspect="1"/>
          </p:cNvPicPr>
          <p:nvPr/>
        </p:nvPicPr>
        <p:blipFill>
          <a:blip r:embed="rId4"/>
          <a:stretch>
            <a:fillRect/>
          </a:stretch>
        </p:blipFill>
        <p:spPr>
          <a:xfrm>
            <a:off x="2048767" y="833490"/>
            <a:ext cx="5184371" cy="3888278"/>
          </a:xfrm>
          <a:prstGeom prst="rect">
            <a:avLst/>
          </a:prstGeom>
        </p:spPr>
      </p:pic>
      <p:sp>
        <p:nvSpPr>
          <p:cNvPr id="3" name="Slide Number Placeholder 2">
            <a:extLst>
              <a:ext uri="{FF2B5EF4-FFF2-40B4-BE49-F238E27FC236}">
                <a16:creationId xmlns:a16="http://schemas.microsoft.com/office/drawing/2014/main" id="{040433A9-27D2-DA1C-0E2B-05A9FE54EEF0}"/>
              </a:ext>
            </a:extLst>
          </p:cNvPr>
          <p:cNvSpPr>
            <a:spLocks noGrp="1"/>
          </p:cNvSpPr>
          <p:nvPr>
            <p:ph type="sldNum" sz="quarter" idx="12"/>
          </p:nvPr>
        </p:nvSpPr>
        <p:spPr/>
        <p:txBody>
          <a:bodyPr/>
          <a:lstStyle/>
          <a:p>
            <a:fld id="{34D1EEE8-65D4-4EAF-A449-0925ADE44F87}" type="slidenum">
              <a:rPr lang="en-US" smtClean="0"/>
              <a:pPr/>
              <a:t>30</a:t>
            </a:fld>
            <a:endParaRPr lang="en-US"/>
          </a:p>
        </p:txBody>
      </p:sp>
    </p:spTree>
    <p:extLst>
      <p:ext uri="{BB962C8B-B14F-4D97-AF65-F5344CB8AC3E}">
        <p14:creationId xmlns:p14="http://schemas.microsoft.com/office/powerpoint/2010/main" val="4112018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945080" y="160526"/>
            <a:ext cx="7502769" cy="565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cs typeface="Times New Roman" panose="02020603050405020304" pitchFamily="18" charset="0"/>
              </a:rPr>
              <a:t>III. Parameter of model</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31" name="TextBox 30">
            <a:extLst>
              <a:ext uri="{FF2B5EF4-FFF2-40B4-BE49-F238E27FC236}">
                <a16:creationId xmlns:a16="http://schemas.microsoft.com/office/drawing/2014/main" id="{1ACDBEBE-D919-7C51-4738-DE6C5A7E92E6}"/>
              </a:ext>
            </a:extLst>
          </p:cNvPr>
          <p:cNvSpPr txBox="1"/>
          <p:nvPr/>
        </p:nvSpPr>
        <p:spPr>
          <a:xfrm>
            <a:off x="6863860" y="1531168"/>
            <a:ext cx="1101969"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pSp>
        <p:nvGrpSpPr>
          <p:cNvPr id="4" name="Group 3">
            <a:extLst>
              <a:ext uri="{FF2B5EF4-FFF2-40B4-BE49-F238E27FC236}">
                <a16:creationId xmlns:a16="http://schemas.microsoft.com/office/drawing/2014/main" id="{C9EDF2B4-8A4F-95F3-8218-595D91C2D83D}"/>
              </a:ext>
            </a:extLst>
          </p:cNvPr>
          <p:cNvGrpSpPr/>
          <p:nvPr/>
        </p:nvGrpSpPr>
        <p:grpSpPr>
          <a:xfrm>
            <a:off x="413085" y="1562780"/>
            <a:ext cx="4158915" cy="2977650"/>
            <a:chOff x="0" y="0"/>
            <a:chExt cx="5943600" cy="3948735"/>
          </a:xfrm>
        </p:grpSpPr>
        <p:pic>
          <p:nvPicPr>
            <p:cNvPr id="5" name="Picture 4" descr="A picture containing metalware&#10;&#10;Description automatically generated">
              <a:extLst>
                <a:ext uri="{FF2B5EF4-FFF2-40B4-BE49-F238E27FC236}">
                  <a16:creationId xmlns:a16="http://schemas.microsoft.com/office/drawing/2014/main" id="{8BA2D8D8-CD35-E18E-2845-488CB1A5C324}"/>
                </a:ext>
              </a:extLst>
            </p:cNvPr>
            <p:cNvPicPr>
              <a:picLocks noChangeAspect="1"/>
            </p:cNvPicPr>
            <p:nvPr/>
          </p:nvPicPr>
          <p:blipFill>
            <a:blip r:embed="rId4"/>
            <a:stretch>
              <a:fillRect/>
            </a:stretch>
          </p:blipFill>
          <p:spPr>
            <a:xfrm>
              <a:off x="0" y="0"/>
              <a:ext cx="5943600" cy="3523615"/>
            </a:xfrm>
            <a:prstGeom prst="rect">
              <a:avLst/>
            </a:prstGeom>
          </p:spPr>
        </p:pic>
        <p:sp>
          <p:nvSpPr>
            <p:cNvPr id="6" name="Text Box 1">
              <a:extLst>
                <a:ext uri="{FF2B5EF4-FFF2-40B4-BE49-F238E27FC236}">
                  <a16:creationId xmlns:a16="http://schemas.microsoft.com/office/drawing/2014/main" id="{E324EE51-FF92-4505-B3ED-67E8D998592B}"/>
                </a:ext>
              </a:extLst>
            </p:cNvPr>
            <p:cNvSpPr txBox="1"/>
            <p:nvPr/>
          </p:nvSpPr>
          <p:spPr>
            <a:xfrm>
              <a:off x="0" y="3581400"/>
              <a:ext cx="5943600" cy="36733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Rack</a:t>
              </a:r>
            </a:p>
          </p:txBody>
        </p:sp>
      </p:grpSp>
      <p:grpSp>
        <p:nvGrpSpPr>
          <p:cNvPr id="7" name="Group 6">
            <a:extLst>
              <a:ext uri="{FF2B5EF4-FFF2-40B4-BE49-F238E27FC236}">
                <a16:creationId xmlns:a16="http://schemas.microsoft.com/office/drawing/2014/main" id="{5A6765E8-D26B-96E3-E6BE-782D3BA2D140}"/>
              </a:ext>
            </a:extLst>
          </p:cNvPr>
          <p:cNvGrpSpPr/>
          <p:nvPr/>
        </p:nvGrpSpPr>
        <p:grpSpPr>
          <a:xfrm>
            <a:off x="4958011" y="1616824"/>
            <a:ext cx="3565513" cy="2923606"/>
            <a:chOff x="0" y="122189"/>
            <a:chExt cx="3262544" cy="2631310"/>
          </a:xfrm>
        </p:grpSpPr>
        <p:pic>
          <p:nvPicPr>
            <p:cNvPr id="8" name="Picture 7" descr="A picture containing gear, metalware&#10;&#10;Description automatically generated">
              <a:extLst>
                <a:ext uri="{FF2B5EF4-FFF2-40B4-BE49-F238E27FC236}">
                  <a16:creationId xmlns:a16="http://schemas.microsoft.com/office/drawing/2014/main" id="{C429B3CE-AAF3-2524-8511-08A32109A839}"/>
                </a:ext>
              </a:extLst>
            </p:cNvPr>
            <p:cNvPicPr>
              <a:picLocks noChangeAspect="1"/>
            </p:cNvPicPr>
            <p:nvPr/>
          </p:nvPicPr>
          <p:blipFill>
            <a:blip r:embed="rId5"/>
            <a:stretch>
              <a:fillRect/>
            </a:stretch>
          </p:blipFill>
          <p:spPr>
            <a:xfrm>
              <a:off x="166284" y="122189"/>
              <a:ext cx="3096260" cy="2419350"/>
            </a:xfrm>
            <a:prstGeom prst="rect">
              <a:avLst/>
            </a:prstGeom>
          </p:spPr>
        </p:pic>
        <p:sp>
          <p:nvSpPr>
            <p:cNvPr id="10" name="Text Box 1">
              <a:extLst>
                <a:ext uri="{FF2B5EF4-FFF2-40B4-BE49-F238E27FC236}">
                  <a16:creationId xmlns:a16="http://schemas.microsoft.com/office/drawing/2014/main" id="{57D35572-DAA1-AA54-0B7B-04F788CC2A0F}"/>
                </a:ext>
              </a:extLst>
            </p:cNvPr>
            <p:cNvSpPr txBox="1"/>
            <p:nvPr/>
          </p:nvSpPr>
          <p:spPr>
            <a:xfrm>
              <a:off x="0" y="2476500"/>
              <a:ext cx="3096260"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Pinion</a:t>
              </a:r>
            </a:p>
          </p:txBody>
        </p:sp>
      </p:grpSp>
      <p:sp>
        <p:nvSpPr>
          <p:cNvPr id="3" name="TextBox 2">
            <a:extLst>
              <a:ext uri="{FF2B5EF4-FFF2-40B4-BE49-F238E27FC236}">
                <a16:creationId xmlns:a16="http://schemas.microsoft.com/office/drawing/2014/main" id="{B800B732-F48D-E761-5ACC-B264D3186E66}"/>
              </a:ext>
            </a:extLst>
          </p:cNvPr>
          <p:cNvSpPr txBox="1"/>
          <p:nvPr/>
        </p:nvSpPr>
        <p:spPr>
          <a:xfrm>
            <a:off x="779345" y="685656"/>
            <a:ext cx="4053917" cy="369332"/>
          </a:xfrm>
          <a:prstGeom prst="rect">
            <a:avLst/>
          </a:prstGeom>
          <a:noFill/>
        </p:spPr>
        <p:txBody>
          <a:bodyPr wrap="square" rtlCol="0">
            <a:spAutoFit/>
          </a:bodyPr>
          <a:lstStyle/>
          <a:p>
            <a:r>
              <a:rPr lang="en-US" sz="1800" dirty="0">
                <a:latin typeface="+mn-lt"/>
              </a:rPr>
              <a:t>2) Design of component:</a:t>
            </a:r>
          </a:p>
        </p:txBody>
      </p:sp>
      <p:sp>
        <p:nvSpPr>
          <p:cNvPr id="11" name="Slide Number Placeholder 10">
            <a:extLst>
              <a:ext uri="{FF2B5EF4-FFF2-40B4-BE49-F238E27FC236}">
                <a16:creationId xmlns:a16="http://schemas.microsoft.com/office/drawing/2014/main" id="{FCC0F0C9-AEFB-BFFA-336C-5B83B14E292F}"/>
              </a:ext>
            </a:extLst>
          </p:cNvPr>
          <p:cNvSpPr>
            <a:spLocks noGrp="1"/>
          </p:cNvSpPr>
          <p:nvPr>
            <p:ph type="sldNum" sz="quarter" idx="12"/>
          </p:nvPr>
        </p:nvSpPr>
        <p:spPr/>
        <p:txBody>
          <a:bodyPr/>
          <a:lstStyle/>
          <a:p>
            <a:fld id="{34D1EEE8-65D4-4EAF-A449-0925ADE44F87}" type="slidenum">
              <a:rPr lang="en-US" smtClean="0"/>
              <a:pPr/>
              <a:t>31</a:t>
            </a:fld>
            <a:endParaRPr lang="en-US"/>
          </a:p>
        </p:txBody>
      </p:sp>
    </p:spTree>
    <p:extLst>
      <p:ext uri="{BB962C8B-B14F-4D97-AF65-F5344CB8AC3E}">
        <p14:creationId xmlns:p14="http://schemas.microsoft.com/office/powerpoint/2010/main" val="3625184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945080" y="160526"/>
            <a:ext cx="7502769" cy="565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cs typeface="Times New Roman" panose="02020603050405020304" pitchFamily="18" charset="0"/>
              </a:rPr>
              <a:t>III. Parameter of model</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31" name="TextBox 30">
            <a:extLst>
              <a:ext uri="{FF2B5EF4-FFF2-40B4-BE49-F238E27FC236}">
                <a16:creationId xmlns:a16="http://schemas.microsoft.com/office/drawing/2014/main" id="{1ACDBEBE-D919-7C51-4738-DE6C5A7E92E6}"/>
              </a:ext>
            </a:extLst>
          </p:cNvPr>
          <p:cNvSpPr txBox="1"/>
          <p:nvPr/>
        </p:nvSpPr>
        <p:spPr>
          <a:xfrm>
            <a:off x="6863860" y="1531168"/>
            <a:ext cx="1101969"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pSp>
        <p:nvGrpSpPr>
          <p:cNvPr id="14" name="Group 13">
            <a:extLst>
              <a:ext uri="{FF2B5EF4-FFF2-40B4-BE49-F238E27FC236}">
                <a16:creationId xmlns:a16="http://schemas.microsoft.com/office/drawing/2014/main" id="{8D7DD006-A251-54F5-DD28-E9F1C387B3FB}"/>
              </a:ext>
            </a:extLst>
          </p:cNvPr>
          <p:cNvGrpSpPr/>
          <p:nvPr/>
        </p:nvGrpSpPr>
        <p:grpSpPr>
          <a:xfrm>
            <a:off x="629672" y="1771456"/>
            <a:ext cx="3244850" cy="2575699"/>
            <a:chOff x="0" y="0"/>
            <a:chExt cx="3244850" cy="2575699"/>
          </a:xfrm>
        </p:grpSpPr>
        <p:pic>
          <p:nvPicPr>
            <p:cNvPr id="18" name="Picture 17" descr="A picture containing circle, tool&#10;&#10;Description automatically generated">
              <a:extLst>
                <a:ext uri="{FF2B5EF4-FFF2-40B4-BE49-F238E27FC236}">
                  <a16:creationId xmlns:a16="http://schemas.microsoft.com/office/drawing/2014/main" id="{6E2D4E85-9487-0F61-B5B5-493FB438197C}"/>
                </a:ext>
              </a:extLst>
            </p:cNvPr>
            <p:cNvPicPr>
              <a:picLocks noChangeAspect="1"/>
            </p:cNvPicPr>
            <p:nvPr/>
          </p:nvPicPr>
          <p:blipFill>
            <a:blip r:embed="rId4"/>
            <a:stretch>
              <a:fillRect/>
            </a:stretch>
          </p:blipFill>
          <p:spPr>
            <a:xfrm>
              <a:off x="603250" y="0"/>
              <a:ext cx="1892300" cy="2054860"/>
            </a:xfrm>
            <a:prstGeom prst="rect">
              <a:avLst/>
            </a:prstGeom>
          </p:spPr>
        </p:pic>
        <p:sp>
          <p:nvSpPr>
            <p:cNvPr id="19" name="Text Box 1">
              <a:extLst>
                <a:ext uri="{FF2B5EF4-FFF2-40B4-BE49-F238E27FC236}">
                  <a16:creationId xmlns:a16="http://schemas.microsoft.com/office/drawing/2014/main" id="{54CBFB49-389A-83F3-FE2A-C3C2C8ADB0B9}"/>
                </a:ext>
              </a:extLst>
            </p:cNvPr>
            <p:cNvSpPr txBox="1"/>
            <p:nvPr/>
          </p:nvSpPr>
          <p:spPr>
            <a:xfrm>
              <a:off x="0" y="2298700"/>
              <a:ext cx="3244850"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Tie rod</a:t>
              </a:r>
            </a:p>
          </p:txBody>
        </p:sp>
      </p:grpSp>
      <p:grpSp>
        <p:nvGrpSpPr>
          <p:cNvPr id="15" name="Group 14">
            <a:extLst>
              <a:ext uri="{FF2B5EF4-FFF2-40B4-BE49-F238E27FC236}">
                <a16:creationId xmlns:a16="http://schemas.microsoft.com/office/drawing/2014/main" id="{34AF5D09-2A15-9995-79F5-E3976A711724}"/>
              </a:ext>
            </a:extLst>
          </p:cNvPr>
          <p:cNvGrpSpPr/>
          <p:nvPr/>
        </p:nvGrpSpPr>
        <p:grpSpPr>
          <a:xfrm>
            <a:off x="4279275" y="2159331"/>
            <a:ext cx="4145280" cy="1807349"/>
            <a:chOff x="0" y="0"/>
            <a:chExt cx="4145280" cy="1807349"/>
          </a:xfrm>
        </p:grpSpPr>
        <p:pic>
          <p:nvPicPr>
            <p:cNvPr id="16" name="Picture 15" descr="A picture containing circle&#10;&#10;Description automatically generated">
              <a:extLst>
                <a:ext uri="{FF2B5EF4-FFF2-40B4-BE49-F238E27FC236}">
                  <a16:creationId xmlns:a16="http://schemas.microsoft.com/office/drawing/2014/main" id="{08F3B664-6430-AA4A-82FE-14CDE4EB3C2D}"/>
                </a:ext>
              </a:extLst>
            </p:cNvPr>
            <p:cNvPicPr>
              <a:picLocks noChangeAspect="1"/>
            </p:cNvPicPr>
            <p:nvPr/>
          </p:nvPicPr>
          <p:blipFill>
            <a:blip r:embed="rId5"/>
            <a:stretch>
              <a:fillRect/>
            </a:stretch>
          </p:blipFill>
          <p:spPr>
            <a:xfrm>
              <a:off x="292100" y="0"/>
              <a:ext cx="3411855" cy="1377315"/>
            </a:xfrm>
            <a:prstGeom prst="rect">
              <a:avLst/>
            </a:prstGeom>
          </p:spPr>
        </p:pic>
        <p:sp>
          <p:nvSpPr>
            <p:cNvPr id="17" name="Text Box 1">
              <a:extLst>
                <a:ext uri="{FF2B5EF4-FFF2-40B4-BE49-F238E27FC236}">
                  <a16:creationId xmlns:a16="http://schemas.microsoft.com/office/drawing/2014/main" id="{F6755B29-1218-92D6-809A-B83D32229B4E}"/>
                </a:ext>
              </a:extLst>
            </p:cNvPr>
            <p:cNvSpPr txBox="1"/>
            <p:nvPr/>
          </p:nvSpPr>
          <p:spPr>
            <a:xfrm>
              <a:off x="0" y="1530350"/>
              <a:ext cx="4145280"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Steering Linkage</a:t>
              </a:r>
            </a:p>
          </p:txBody>
        </p:sp>
      </p:grpSp>
      <p:sp>
        <p:nvSpPr>
          <p:cNvPr id="3" name="TextBox 2">
            <a:extLst>
              <a:ext uri="{FF2B5EF4-FFF2-40B4-BE49-F238E27FC236}">
                <a16:creationId xmlns:a16="http://schemas.microsoft.com/office/drawing/2014/main" id="{5B204F41-E393-AADB-C3A3-FBCB9DDA74D8}"/>
              </a:ext>
            </a:extLst>
          </p:cNvPr>
          <p:cNvSpPr txBox="1"/>
          <p:nvPr/>
        </p:nvSpPr>
        <p:spPr>
          <a:xfrm>
            <a:off x="779345" y="685656"/>
            <a:ext cx="4053917" cy="369332"/>
          </a:xfrm>
          <a:prstGeom prst="rect">
            <a:avLst/>
          </a:prstGeom>
          <a:noFill/>
        </p:spPr>
        <p:txBody>
          <a:bodyPr wrap="square" rtlCol="0">
            <a:spAutoFit/>
          </a:bodyPr>
          <a:lstStyle/>
          <a:p>
            <a:r>
              <a:rPr lang="en-US" sz="1800" dirty="0">
                <a:latin typeface="+mn-lt"/>
              </a:rPr>
              <a:t>2) Design of component:</a:t>
            </a:r>
          </a:p>
        </p:txBody>
      </p:sp>
      <p:sp>
        <p:nvSpPr>
          <p:cNvPr id="4" name="Slide Number Placeholder 3">
            <a:extLst>
              <a:ext uri="{FF2B5EF4-FFF2-40B4-BE49-F238E27FC236}">
                <a16:creationId xmlns:a16="http://schemas.microsoft.com/office/drawing/2014/main" id="{25875CD8-DF98-6388-5ED5-1E5C66CB7C4B}"/>
              </a:ext>
            </a:extLst>
          </p:cNvPr>
          <p:cNvSpPr>
            <a:spLocks noGrp="1"/>
          </p:cNvSpPr>
          <p:nvPr>
            <p:ph type="sldNum" sz="quarter" idx="12"/>
          </p:nvPr>
        </p:nvSpPr>
        <p:spPr/>
        <p:txBody>
          <a:bodyPr/>
          <a:lstStyle/>
          <a:p>
            <a:fld id="{34D1EEE8-65D4-4EAF-A449-0925ADE44F87}" type="slidenum">
              <a:rPr lang="en-US" smtClean="0"/>
              <a:pPr/>
              <a:t>32</a:t>
            </a:fld>
            <a:endParaRPr lang="en-US"/>
          </a:p>
        </p:txBody>
      </p:sp>
    </p:spTree>
    <p:extLst>
      <p:ext uri="{BB962C8B-B14F-4D97-AF65-F5344CB8AC3E}">
        <p14:creationId xmlns:p14="http://schemas.microsoft.com/office/powerpoint/2010/main" val="1376662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3" name="Picture 2" descr="A diagram of a complete model&#10;&#10;Description automatically generated with medium confidence">
            <a:extLst>
              <a:ext uri="{FF2B5EF4-FFF2-40B4-BE49-F238E27FC236}">
                <a16:creationId xmlns:a16="http://schemas.microsoft.com/office/drawing/2014/main" id="{E628A87F-8165-CC9D-7A0E-FEF1785A56C7}"/>
              </a:ext>
            </a:extLst>
          </p:cNvPr>
          <p:cNvPicPr>
            <a:picLocks noChangeAspect="1"/>
          </p:cNvPicPr>
          <p:nvPr/>
        </p:nvPicPr>
        <p:blipFill>
          <a:blip r:embed="rId4"/>
          <a:stretch>
            <a:fillRect/>
          </a:stretch>
        </p:blipFill>
        <p:spPr>
          <a:xfrm>
            <a:off x="852965" y="1315220"/>
            <a:ext cx="7438069" cy="2523086"/>
          </a:xfrm>
          <a:prstGeom prst="rect">
            <a:avLst/>
          </a:prstGeom>
        </p:spPr>
      </p:pic>
      <p:sp>
        <p:nvSpPr>
          <p:cNvPr id="4" name="TextBox 3">
            <a:extLst>
              <a:ext uri="{FF2B5EF4-FFF2-40B4-BE49-F238E27FC236}">
                <a16:creationId xmlns:a16="http://schemas.microsoft.com/office/drawing/2014/main" id="{30AEB272-B840-2935-7B1A-44450543FDF3}"/>
              </a:ext>
            </a:extLst>
          </p:cNvPr>
          <p:cNvSpPr txBox="1"/>
          <p:nvPr/>
        </p:nvSpPr>
        <p:spPr>
          <a:xfrm>
            <a:off x="2083776" y="3836503"/>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a:t>
            </a:r>
            <a:r>
              <a:rPr lang="en-US" sz="1800" i="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Operation Flow</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 name="Slide Number Placeholder 4">
            <a:extLst>
              <a:ext uri="{FF2B5EF4-FFF2-40B4-BE49-F238E27FC236}">
                <a16:creationId xmlns:a16="http://schemas.microsoft.com/office/drawing/2014/main" id="{A2CD4058-4CC0-A4F8-4C28-C3F79508F989}"/>
              </a:ext>
            </a:extLst>
          </p:cNvPr>
          <p:cNvSpPr>
            <a:spLocks noGrp="1"/>
          </p:cNvSpPr>
          <p:nvPr>
            <p:ph type="sldNum" sz="quarter" idx="12"/>
          </p:nvPr>
        </p:nvSpPr>
        <p:spPr/>
        <p:txBody>
          <a:bodyPr/>
          <a:lstStyle/>
          <a:p>
            <a:fld id="{34D1EEE8-65D4-4EAF-A449-0925ADE44F87}" type="slidenum">
              <a:rPr lang="en-US" smtClean="0"/>
              <a:pPr/>
              <a:t>33</a:t>
            </a:fld>
            <a:endParaRPr lang="en-US"/>
          </a:p>
        </p:txBody>
      </p:sp>
    </p:spTree>
    <p:extLst>
      <p:ext uri="{BB962C8B-B14F-4D97-AF65-F5344CB8AC3E}">
        <p14:creationId xmlns:p14="http://schemas.microsoft.com/office/powerpoint/2010/main" val="738887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descr="A picture containing text, screenshot, font, line&#10;&#10;Description automatically generated">
            <a:extLst>
              <a:ext uri="{FF2B5EF4-FFF2-40B4-BE49-F238E27FC236}">
                <a16:creationId xmlns:a16="http://schemas.microsoft.com/office/drawing/2014/main" id="{3E7B673F-57D4-F9DF-0273-0BC474577D1A}"/>
              </a:ext>
            </a:extLst>
          </p:cNvPr>
          <p:cNvPicPr>
            <a:picLocks noChangeAspect="1"/>
          </p:cNvPicPr>
          <p:nvPr/>
        </p:nvPicPr>
        <p:blipFill>
          <a:blip r:embed="rId4"/>
          <a:stretch>
            <a:fillRect/>
          </a:stretch>
        </p:blipFill>
        <p:spPr>
          <a:xfrm>
            <a:off x="801006" y="1274426"/>
            <a:ext cx="7541987" cy="2358444"/>
          </a:xfrm>
          <a:prstGeom prst="rect">
            <a:avLst/>
          </a:prstGeom>
        </p:spPr>
      </p:pic>
      <p:sp>
        <p:nvSpPr>
          <p:cNvPr id="3" name="TextBox 2">
            <a:extLst>
              <a:ext uri="{FF2B5EF4-FFF2-40B4-BE49-F238E27FC236}">
                <a16:creationId xmlns:a16="http://schemas.microsoft.com/office/drawing/2014/main" id="{78183C4D-8FFB-C326-E334-DB4AAFE13BC1}"/>
              </a:ext>
            </a:extLst>
          </p:cNvPr>
          <p:cNvSpPr txBox="1"/>
          <p:nvPr/>
        </p:nvSpPr>
        <p:spPr>
          <a:xfrm>
            <a:off x="2083776" y="3836503"/>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Operation Flow</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 name="Slide Number Placeholder 4">
            <a:extLst>
              <a:ext uri="{FF2B5EF4-FFF2-40B4-BE49-F238E27FC236}">
                <a16:creationId xmlns:a16="http://schemas.microsoft.com/office/drawing/2014/main" id="{F95CF429-944F-5F9B-4911-80E4613673B9}"/>
              </a:ext>
            </a:extLst>
          </p:cNvPr>
          <p:cNvSpPr>
            <a:spLocks noGrp="1"/>
          </p:cNvSpPr>
          <p:nvPr>
            <p:ph type="sldNum" sz="quarter" idx="12"/>
          </p:nvPr>
        </p:nvSpPr>
        <p:spPr/>
        <p:txBody>
          <a:bodyPr/>
          <a:lstStyle/>
          <a:p>
            <a:fld id="{34D1EEE8-65D4-4EAF-A449-0925ADE44F87}" type="slidenum">
              <a:rPr lang="en-US" smtClean="0"/>
              <a:pPr/>
              <a:t>34</a:t>
            </a:fld>
            <a:endParaRPr lang="en-US"/>
          </a:p>
        </p:txBody>
      </p:sp>
    </p:spTree>
    <p:extLst>
      <p:ext uri="{BB962C8B-B14F-4D97-AF65-F5344CB8AC3E}">
        <p14:creationId xmlns:p14="http://schemas.microsoft.com/office/powerpoint/2010/main" val="348865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3" name="Picture 2" descr="A picture containing text, screenshot, diagram, font&#10;&#10;Description automatically generated">
            <a:extLst>
              <a:ext uri="{FF2B5EF4-FFF2-40B4-BE49-F238E27FC236}">
                <a16:creationId xmlns:a16="http://schemas.microsoft.com/office/drawing/2014/main" id="{67725DB3-46B5-B19A-685C-A2B4B85324C7}"/>
              </a:ext>
            </a:extLst>
          </p:cNvPr>
          <p:cNvPicPr>
            <a:picLocks noChangeAspect="1"/>
          </p:cNvPicPr>
          <p:nvPr/>
        </p:nvPicPr>
        <p:blipFill rotWithShape="1">
          <a:blip r:embed="rId4"/>
          <a:srcRect b="9309"/>
          <a:stretch/>
        </p:blipFill>
        <p:spPr>
          <a:xfrm>
            <a:off x="2228532" y="1319213"/>
            <a:ext cx="4686935" cy="2271885"/>
          </a:xfrm>
          <a:prstGeom prst="rect">
            <a:avLst/>
          </a:prstGeom>
        </p:spPr>
      </p:pic>
      <p:sp>
        <p:nvSpPr>
          <p:cNvPr id="4" name="TextBox 3">
            <a:extLst>
              <a:ext uri="{FF2B5EF4-FFF2-40B4-BE49-F238E27FC236}">
                <a16:creationId xmlns:a16="http://schemas.microsoft.com/office/drawing/2014/main" id="{A76F0B60-4DB6-EB1F-9B39-63DF469A5595}"/>
              </a:ext>
            </a:extLst>
          </p:cNvPr>
          <p:cNvSpPr txBox="1"/>
          <p:nvPr/>
        </p:nvSpPr>
        <p:spPr>
          <a:xfrm>
            <a:off x="2083776" y="3806196"/>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Total resistance torque</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 name="Slide Number Placeholder 4">
            <a:extLst>
              <a:ext uri="{FF2B5EF4-FFF2-40B4-BE49-F238E27FC236}">
                <a16:creationId xmlns:a16="http://schemas.microsoft.com/office/drawing/2014/main" id="{94A07473-04F5-2CD8-122C-3110A0E22B0E}"/>
              </a:ext>
            </a:extLst>
          </p:cNvPr>
          <p:cNvSpPr>
            <a:spLocks noGrp="1"/>
          </p:cNvSpPr>
          <p:nvPr>
            <p:ph type="sldNum" sz="quarter" idx="12"/>
          </p:nvPr>
        </p:nvSpPr>
        <p:spPr/>
        <p:txBody>
          <a:bodyPr/>
          <a:lstStyle/>
          <a:p>
            <a:fld id="{34D1EEE8-65D4-4EAF-A449-0925ADE44F87}" type="slidenum">
              <a:rPr lang="en-US" smtClean="0"/>
              <a:pPr/>
              <a:t>35</a:t>
            </a:fld>
            <a:endParaRPr lang="en-US"/>
          </a:p>
        </p:txBody>
      </p:sp>
    </p:spTree>
    <p:extLst>
      <p:ext uri="{BB962C8B-B14F-4D97-AF65-F5344CB8AC3E}">
        <p14:creationId xmlns:p14="http://schemas.microsoft.com/office/powerpoint/2010/main" val="1938773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descr="A diagram of a remote control&#10;&#10;Description automatically generated with low confidence">
            <a:extLst>
              <a:ext uri="{FF2B5EF4-FFF2-40B4-BE49-F238E27FC236}">
                <a16:creationId xmlns:a16="http://schemas.microsoft.com/office/drawing/2014/main" id="{DE1C5BA7-F97B-E0B2-925F-A985D99949D7}"/>
              </a:ext>
            </a:extLst>
          </p:cNvPr>
          <p:cNvPicPr>
            <a:picLocks noChangeAspect="1"/>
          </p:cNvPicPr>
          <p:nvPr/>
        </p:nvPicPr>
        <p:blipFill>
          <a:blip r:embed="rId4"/>
          <a:stretch>
            <a:fillRect/>
          </a:stretch>
        </p:blipFill>
        <p:spPr>
          <a:xfrm>
            <a:off x="1829343" y="1546159"/>
            <a:ext cx="5180512" cy="2471997"/>
          </a:xfrm>
          <a:prstGeom prst="rect">
            <a:avLst/>
          </a:prstGeom>
        </p:spPr>
      </p:pic>
      <p:sp>
        <p:nvSpPr>
          <p:cNvPr id="3" name="TextBox 2">
            <a:extLst>
              <a:ext uri="{FF2B5EF4-FFF2-40B4-BE49-F238E27FC236}">
                <a16:creationId xmlns:a16="http://schemas.microsoft.com/office/drawing/2014/main" id="{9E65BE09-6112-370E-72FF-03C8D75522C1}"/>
              </a:ext>
            </a:extLst>
          </p:cNvPr>
          <p:cNvSpPr txBox="1"/>
          <p:nvPr/>
        </p:nvSpPr>
        <p:spPr>
          <a:xfrm>
            <a:off x="2083777" y="4071524"/>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Vehicle Body 3DOF Dual Track</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 name="Slide Number Placeholder 4">
            <a:extLst>
              <a:ext uri="{FF2B5EF4-FFF2-40B4-BE49-F238E27FC236}">
                <a16:creationId xmlns:a16="http://schemas.microsoft.com/office/drawing/2014/main" id="{535C89DA-94B4-A3BF-8933-157F95E76C26}"/>
              </a:ext>
            </a:extLst>
          </p:cNvPr>
          <p:cNvSpPr>
            <a:spLocks noGrp="1"/>
          </p:cNvSpPr>
          <p:nvPr>
            <p:ph type="sldNum" sz="quarter" idx="12"/>
          </p:nvPr>
        </p:nvSpPr>
        <p:spPr/>
        <p:txBody>
          <a:bodyPr/>
          <a:lstStyle/>
          <a:p>
            <a:fld id="{34D1EEE8-65D4-4EAF-A449-0925ADE44F87}" type="slidenum">
              <a:rPr lang="en-US" smtClean="0"/>
              <a:pPr/>
              <a:t>36</a:t>
            </a:fld>
            <a:endParaRPr lang="en-US"/>
          </a:p>
        </p:txBody>
      </p:sp>
    </p:spTree>
    <p:extLst>
      <p:ext uri="{BB962C8B-B14F-4D97-AF65-F5344CB8AC3E}">
        <p14:creationId xmlns:p14="http://schemas.microsoft.com/office/powerpoint/2010/main" val="3912345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945080" y="160526"/>
            <a:ext cx="7502769" cy="565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cs typeface="Times New Roman" panose="02020603050405020304" pitchFamily="18" charset="0"/>
              </a:rPr>
              <a:t>III. Parameter of model</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31" name="TextBox 30">
            <a:extLst>
              <a:ext uri="{FF2B5EF4-FFF2-40B4-BE49-F238E27FC236}">
                <a16:creationId xmlns:a16="http://schemas.microsoft.com/office/drawing/2014/main" id="{1ACDBEBE-D919-7C51-4738-DE6C5A7E92E6}"/>
              </a:ext>
            </a:extLst>
          </p:cNvPr>
          <p:cNvSpPr txBox="1"/>
          <p:nvPr/>
        </p:nvSpPr>
        <p:spPr>
          <a:xfrm>
            <a:off x="6863860" y="1531168"/>
            <a:ext cx="1101969"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TextBox 4131">
            <a:extLst>
              <a:ext uri="{FF2B5EF4-FFF2-40B4-BE49-F238E27FC236}">
                <a16:creationId xmlns:a16="http://schemas.microsoft.com/office/drawing/2014/main" id="{BD97954F-92C5-2FB4-7992-C7FC4D95667F}"/>
              </a:ext>
            </a:extLst>
          </p:cNvPr>
          <p:cNvSpPr txBox="1"/>
          <p:nvPr/>
        </p:nvSpPr>
        <p:spPr>
          <a:xfrm>
            <a:off x="804284" y="677292"/>
            <a:ext cx="4053917" cy="369332"/>
          </a:xfrm>
          <a:prstGeom prst="rect">
            <a:avLst/>
          </a:prstGeom>
          <a:noFill/>
        </p:spPr>
        <p:txBody>
          <a:bodyPr wrap="square" rtlCol="0">
            <a:spAutoFit/>
          </a:bodyPr>
          <a:lstStyle/>
          <a:p>
            <a:r>
              <a:rPr lang="en-US" sz="1800" dirty="0">
                <a:latin typeface="+mn-lt"/>
              </a:rPr>
              <a:t>1) Parameter table:</a:t>
            </a:r>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aphicFrame>
        <p:nvGraphicFramePr>
          <p:cNvPr id="10" name="Table 9">
            <a:extLst>
              <a:ext uri="{FF2B5EF4-FFF2-40B4-BE49-F238E27FC236}">
                <a16:creationId xmlns:a16="http://schemas.microsoft.com/office/drawing/2014/main" id="{3068A55B-7B55-2B9F-8542-DDF3BCFC9602}"/>
              </a:ext>
            </a:extLst>
          </p:cNvPr>
          <p:cNvGraphicFramePr>
            <a:graphicFrameLocks noGrp="1"/>
          </p:cNvGraphicFramePr>
          <p:nvPr>
            <p:extLst>
              <p:ext uri="{D42A27DB-BD31-4B8C-83A1-F6EECF244321}">
                <p14:modId xmlns:p14="http://schemas.microsoft.com/office/powerpoint/2010/main" val="1280124658"/>
              </p:ext>
            </p:extLst>
          </p:nvPr>
        </p:nvGraphicFramePr>
        <p:xfrm>
          <a:off x="1192558" y="1135484"/>
          <a:ext cx="6239022" cy="3602770"/>
        </p:xfrm>
        <a:graphic>
          <a:graphicData uri="http://schemas.openxmlformats.org/drawingml/2006/table">
            <a:tbl>
              <a:tblPr>
                <a:tableStyleId>{AF866CA0-5A63-4313-B1CB-B4C14BFE680E}</a:tableStyleId>
              </a:tblPr>
              <a:tblGrid>
                <a:gridCol w="2079674">
                  <a:extLst>
                    <a:ext uri="{9D8B030D-6E8A-4147-A177-3AD203B41FA5}">
                      <a16:colId xmlns:a16="http://schemas.microsoft.com/office/drawing/2014/main" val="130466045"/>
                    </a:ext>
                  </a:extLst>
                </a:gridCol>
                <a:gridCol w="2079674">
                  <a:extLst>
                    <a:ext uri="{9D8B030D-6E8A-4147-A177-3AD203B41FA5}">
                      <a16:colId xmlns:a16="http://schemas.microsoft.com/office/drawing/2014/main" val="2365469568"/>
                    </a:ext>
                  </a:extLst>
                </a:gridCol>
                <a:gridCol w="2079674">
                  <a:extLst>
                    <a:ext uri="{9D8B030D-6E8A-4147-A177-3AD203B41FA5}">
                      <a16:colId xmlns:a16="http://schemas.microsoft.com/office/drawing/2014/main" val="1483251104"/>
                    </a:ext>
                  </a:extLst>
                </a:gridCol>
              </a:tblGrid>
              <a:tr h="557886">
                <a:tc>
                  <a:txBody>
                    <a:bodyPr/>
                    <a:lstStyle/>
                    <a:p>
                      <a:pPr algn="ctr" fontAlgn="b"/>
                      <a:r>
                        <a:rPr lang="en-US" sz="1800" b="1" u="none" strike="noStrike" dirty="0">
                          <a:effectLst/>
                        </a:rPr>
                        <a:t>Rack</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Pinion: Rack ratio</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Track Width</a:t>
                      </a:r>
                      <a:endParaRPr lang="en-US" sz="18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17758921"/>
                  </a:ext>
                </a:extLst>
              </a:tr>
              <a:tr h="557886">
                <a:tc>
                  <a:txBody>
                    <a:bodyPr/>
                    <a:lstStyle/>
                    <a:p>
                      <a:pPr algn="ctr" fontAlgn="b" latinLnBrk="0"/>
                      <a:r>
                        <a:rPr lang="en-US" sz="1800" u="none" strike="noStrike" dirty="0">
                          <a:effectLst/>
                        </a:rPr>
                        <a:t>0.37m</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1:3</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1.4m</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8803941"/>
                  </a:ext>
                </a:extLst>
              </a:tr>
              <a:tr h="588717">
                <a:tc>
                  <a:txBody>
                    <a:bodyPr/>
                    <a:lstStyle/>
                    <a:p>
                      <a:pPr algn="ctr" fontAlgn="b"/>
                      <a:r>
                        <a:rPr lang="en-US" sz="1800" b="1" u="none" strike="noStrike" dirty="0">
                          <a:effectLst/>
                        </a:rPr>
                        <a:t>Tie Rod</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Steering Linkage</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Radius of steering wheel</a:t>
                      </a:r>
                      <a:endParaRPr lang="en-US" sz="18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71878626"/>
                  </a:ext>
                </a:extLst>
              </a:tr>
              <a:tr h="557886">
                <a:tc>
                  <a:txBody>
                    <a:bodyPr/>
                    <a:lstStyle/>
                    <a:p>
                      <a:pPr algn="ctr" fontAlgn="b" latinLnBrk="0"/>
                      <a:r>
                        <a:rPr lang="en-US" sz="1800" u="none" strike="noStrike">
                          <a:effectLst/>
                        </a:rPr>
                        <a:t>0.265m</a:t>
                      </a:r>
                      <a:endParaRPr lang="en-US"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0.1m</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180mm</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9663375"/>
                  </a:ext>
                </a:extLst>
              </a:tr>
              <a:tr h="782509">
                <a:tc>
                  <a:txBody>
                    <a:bodyPr/>
                    <a:lstStyle/>
                    <a:p>
                      <a:pPr algn="ctr" fontAlgn="b"/>
                      <a:r>
                        <a:rPr lang="en-US" sz="1800" b="1" u="none" strike="noStrike" dirty="0">
                          <a:effectLst/>
                        </a:rPr>
                        <a:t>Steering gear ratio</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Number of teeth on the pinion</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Number of teeth on the rack</a:t>
                      </a:r>
                      <a:endParaRPr lang="en-US" sz="18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64939716"/>
                  </a:ext>
                </a:extLst>
              </a:tr>
              <a:tr h="557886">
                <a:tc>
                  <a:txBody>
                    <a:bodyPr/>
                    <a:lstStyle/>
                    <a:p>
                      <a:pPr algn="ctr" fontAlgn="b" latinLnBrk="0"/>
                      <a:r>
                        <a:rPr lang="en-US" sz="1800" u="none" strike="noStrike" dirty="0">
                          <a:effectLst/>
                        </a:rPr>
                        <a:t>19.5</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9</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27</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81194212"/>
                  </a:ext>
                </a:extLst>
              </a:tr>
            </a:tbl>
          </a:graphicData>
        </a:graphic>
      </p:graphicFrame>
      <p:sp>
        <p:nvSpPr>
          <p:cNvPr id="3" name="Slide Number Placeholder 2">
            <a:extLst>
              <a:ext uri="{FF2B5EF4-FFF2-40B4-BE49-F238E27FC236}">
                <a16:creationId xmlns:a16="http://schemas.microsoft.com/office/drawing/2014/main" id="{C9B1C418-F177-AFA6-62A0-355A4F5C54DA}"/>
              </a:ext>
            </a:extLst>
          </p:cNvPr>
          <p:cNvSpPr>
            <a:spLocks noGrp="1"/>
          </p:cNvSpPr>
          <p:nvPr>
            <p:ph type="sldNum" sz="quarter" idx="12"/>
          </p:nvPr>
        </p:nvSpPr>
        <p:spPr/>
        <p:txBody>
          <a:bodyPr/>
          <a:lstStyle/>
          <a:p>
            <a:fld id="{34D1EEE8-65D4-4EAF-A449-0925ADE44F87}" type="slidenum">
              <a:rPr lang="en-US" smtClean="0"/>
              <a:pPr/>
              <a:t>37</a:t>
            </a:fld>
            <a:endParaRPr lang="en-US"/>
          </a:p>
        </p:txBody>
      </p:sp>
    </p:spTree>
    <p:extLst>
      <p:ext uri="{BB962C8B-B14F-4D97-AF65-F5344CB8AC3E}">
        <p14:creationId xmlns:p14="http://schemas.microsoft.com/office/powerpoint/2010/main" val="2294666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2DE8C-B4DA-90F3-ABB9-31684B5E4476}"/>
              </a:ext>
            </a:extLst>
          </p:cNvPr>
          <p:cNvPicPr>
            <a:picLocks noChangeAspect="1"/>
          </p:cNvPicPr>
          <p:nvPr/>
        </p:nvPicPr>
        <p:blipFill>
          <a:blip r:embed="rId2"/>
          <a:stretch>
            <a:fillRect/>
          </a:stretch>
        </p:blipFill>
        <p:spPr>
          <a:xfrm>
            <a:off x="1509285" y="366404"/>
            <a:ext cx="6125430" cy="4410691"/>
          </a:xfrm>
          <a:prstGeom prst="rect">
            <a:avLst/>
          </a:prstGeom>
        </p:spPr>
      </p:pic>
      <p:sp>
        <p:nvSpPr>
          <p:cNvPr id="6" name="Slide Number Placeholder 5">
            <a:extLst>
              <a:ext uri="{FF2B5EF4-FFF2-40B4-BE49-F238E27FC236}">
                <a16:creationId xmlns:a16="http://schemas.microsoft.com/office/drawing/2014/main" id="{5B135001-2931-EAE5-CF63-AAD1C29C9516}"/>
              </a:ext>
            </a:extLst>
          </p:cNvPr>
          <p:cNvSpPr>
            <a:spLocks noGrp="1"/>
          </p:cNvSpPr>
          <p:nvPr>
            <p:ph type="sldNum" sz="quarter" idx="12"/>
          </p:nvPr>
        </p:nvSpPr>
        <p:spPr/>
        <p:txBody>
          <a:bodyPr/>
          <a:lstStyle/>
          <a:p>
            <a:fld id="{34D1EEE8-65D4-4EAF-A449-0925ADE44F87}" type="slidenum">
              <a:rPr lang="en-US" smtClean="0"/>
              <a:pPr/>
              <a:t>38</a:t>
            </a:fld>
            <a:endParaRPr lang="en-US"/>
          </a:p>
        </p:txBody>
      </p:sp>
    </p:spTree>
    <p:extLst>
      <p:ext uri="{BB962C8B-B14F-4D97-AF65-F5344CB8AC3E}">
        <p14:creationId xmlns:p14="http://schemas.microsoft.com/office/powerpoint/2010/main" val="1421854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B9D067-90D0-FD5C-5F5C-FA610CFB0306}"/>
              </a:ext>
            </a:extLst>
          </p:cNvPr>
          <p:cNvPicPr>
            <a:picLocks noChangeAspect="1"/>
          </p:cNvPicPr>
          <p:nvPr/>
        </p:nvPicPr>
        <p:blipFill>
          <a:blip r:embed="rId2"/>
          <a:stretch>
            <a:fillRect/>
          </a:stretch>
        </p:blipFill>
        <p:spPr>
          <a:xfrm>
            <a:off x="685743" y="1102814"/>
            <a:ext cx="7772513" cy="2937871"/>
          </a:xfrm>
          <a:prstGeom prst="rect">
            <a:avLst/>
          </a:prstGeom>
        </p:spPr>
      </p:pic>
      <p:sp>
        <p:nvSpPr>
          <p:cNvPr id="7" name="Slide Number Placeholder 6">
            <a:extLst>
              <a:ext uri="{FF2B5EF4-FFF2-40B4-BE49-F238E27FC236}">
                <a16:creationId xmlns:a16="http://schemas.microsoft.com/office/drawing/2014/main" id="{99D72438-F866-A7CC-8FC1-233BE5E6D889}"/>
              </a:ext>
            </a:extLst>
          </p:cNvPr>
          <p:cNvSpPr>
            <a:spLocks noGrp="1"/>
          </p:cNvSpPr>
          <p:nvPr>
            <p:ph type="sldNum" sz="quarter" idx="12"/>
          </p:nvPr>
        </p:nvSpPr>
        <p:spPr/>
        <p:txBody>
          <a:bodyPr/>
          <a:lstStyle/>
          <a:p>
            <a:fld id="{34D1EEE8-65D4-4EAF-A449-0925ADE44F87}" type="slidenum">
              <a:rPr lang="en-US" smtClean="0"/>
              <a:pPr/>
              <a:t>39</a:t>
            </a:fld>
            <a:endParaRPr lang="en-US"/>
          </a:p>
        </p:txBody>
      </p:sp>
    </p:spTree>
    <p:extLst>
      <p:ext uri="{BB962C8B-B14F-4D97-AF65-F5344CB8AC3E}">
        <p14:creationId xmlns:p14="http://schemas.microsoft.com/office/powerpoint/2010/main" val="297149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97923" y="284253"/>
            <a:ext cx="4312723"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I</a:t>
            </a:r>
            <a:r>
              <a:rPr lang="en" dirty="0"/>
              <a:t>. </a:t>
            </a:r>
            <a:r>
              <a:rPr lang="en" dirty="0">
                <a:latin typeface="+mn-lt"/>
              </a:rPr>
              <a:t>Introduction:</a:t>
            </a:r>
            <a:endParaRPr dirty="0">
              <a:latin typeface="+mn-lt"/>
            </a:endParaRPr>
          </a:p>
        </p:txBody>
      </p:sp>
      <p:sp>
        <p:nvSpPr>
          <p:cNvPr id="7" name="TextBox 6">
            <a:extLst>
              <a:ext uri="{FF2B5EF4-FFF2-40B4-BE49-F238E27FC236}">
                <a16:creationId xmlns:a16="http://schemas.microsoft.com/office/drawing/2014/main" id="{EF915DC3-1887-AAB2-A487-C036E3C850C9}"/>
              </a:ext>
            </a:extLst>
          </p:cNvPr>
          <p:cNvSpPr txBox="1"/>
          <p:nvPr/>
        </p:nvSpPr>
        <p:spPr>
          <a:xfrm>
            <a:off x="249611" y="1232665"/>
            <a:ext cx="8343746" cy="2678169"/>
          </a:xfrm>
          <a:prstGeom prst="rect">
            <a:avLst/>
          </a:prstGeom>
          <a:noFill/>
        </p:spPr>
        <p:txBody>
          <a:bodyPr wrap="square" rtlCol="0">
            <a:spAutoFit/>
          </a:bodyPr>
          <a:lstStyle/>
          <a:p>
            <a:pPr>
              <a:lnSpc>
                <a:spcPct val="150000"/>
              </a:lnSpc>
            </a:pPr>
            <a:r>
              <a:rPr lang="en-US" sz="1800" b="1" i="1" dirty="0">
                <a:latin typeface="+mn-lt"/>
              </a:rPr>
              <a:t>To do that, we need to :</a:t>
            </a:r>
            <a:endParaRPr lang="en-US" sz="1600" i="1" dirty="0">
              <a:latin typeface="+mn-lt"/>
            </a:endParaRPr>
          </a:p>
          <a:p>
            <a:pPr marL="342900" indent="-342900">
              <a:lnSpc>
                <a:spcPct val="150000"/>
              </a:lnSpc>
              <a:buAutoNum type="arabicPeriod"/>
            </a:pPr>
            <a:r>
              <a:rPr lang="en-US" sz="1600" dirty="0">
                <a:latin typeface="+mn-lt"/>
              </a:rPr>
              <a:t>Build 3D model of Steering System on </a:t>
            </a:r>
            <a:r>
              <a:rPr lang="en-US" sz="1600" dirty="0" err="1">
                <a:latin typeface="+mn-lt"/>
              </a:rPr>
              <a:t>Solidworks</a:t>
            </a:r>
            <a:r>
              <a:rPr lang="en-US" sz="1600" dirty="0">
                <a:latin typeface="+mn-lt"/>
              </a:rPr>
              <a:t> with parameters based on VIOS car at HCMUT Automotive Workshop</a:t>
            </a:r>
          </a:p>
          <a:p>
            <a:pPr marL="342900" indent="-342900">
              <a:lnSpc>
                <a:spcPct val="150000"/>
              </a:lnSpc>
              <a:buAutoNum type="arabicPeriod"/>
            </a:pPr>
            <a:r>
              <a:rPr lang="en-US" sz="1600" dirty="0">
                <a:latin typeface="+mn-lt"/>
              </a:rPr>
              <a:t>Link the model to Simulink </a:t>
            </a:r>
            <a:r>
              <a:rPr lang="en-US" sz="1600" dirty="0" err="1">
                <a:latin typeface="+mn-lt"/>
              </a:rPr>
              <a:t>Simscape</a:t>
            </a:r>
            <a:r>
              <a:rPr lang="en-US" sz="1600" dirty="0">
                <a:latin typeface="+mn-lt"/>
              </a:rPr>
              <a:t> and ensure that it is valid and functioning properly.</a:t>
            </a:r>
          </a:p>
          <a:p>
            <a:pPr marL="342900" indent="-342900">
              <a:lnSpc>
                <a:spcPct val="150000"/>
              </a:lnSpc>
              <a:buAutoNum type="arabicPeriod"/>
            </a:pPr>
            <a:r>
              <a:rPr lang="en-US" sz="1600" dirty="0">
                <a:latin typeface="+mn-lt"/>
              </a:rPr>
              <a:t>Prepare test cases for the steering system, including scenarios for changing the speed of the vehicle while steering from left to right, as well as lane-changing maneuvers.</a:t>
            </a:r>
          </a:p>
        </p:txBody>
      </p:sp>
      <p:sp>
        <p:nvSpPr>
          <p:cNvPr id="3" name="TextBox 2">
            <a:extLst>
              <a:ext uri="{FF2B5EF4-FFF2-40B4-BE49-F238E27FC236}">
                <a16:creationId xmlns:a16="http://schemas.microsoft.com/office/drawing/2014/main" id="{9C236E31-0E69-2450-6BEB-1A4A9D9C7669}"/>
              </a:ext>
            </a:extLst>
          </p:cNvPr>
          <p:cNvSpPr txBox="1"/>
          <p:nvPr/>
        </p:nvSpPr>
        <p:spPr>
          <a:xfrm>
            <a:off x="9424849" y="746434"/>
            <a:ext cx="8343746" cy="2678169"/>
          </a:xfrm>
          <a:prstGeom prst="rect">
            <a:avLst/>
          </a:prstGeom>
          <a:noFill/>
        </p:spPr>
        <p:txBody>
          <a:bodyPr wrap="square" rtlCol="0">
            <a:spAutoFit/>
          </a:bodyPr>
          <a:lstStyle/>
          <a:p>
            <a:pPr>
              <a:lnSpc>
                <a:spcPct val="150000"/>
              </a:lnSpc>
            </a:pPr>
            <a:r>
              <a:rPr lang="en-US" sz="1800" b="1" dirty="0">
                <a:latin typeface="+mn-lt"/>
              </a:rPr>
              <a:t>The problem that needs to be solved.</a:t>
            </a:r>
            <a:endParaRPr lang="en-US" sz="1600" dirty="0">
              <a:latin typeface="+mn-lt"/>
            </a:endParaRPr>
          </a:p>
          <a:p>
            <a:pPr marL="342900" indent="-342900">
              <a:lnSpc>
                <a:spcPct val="150000"/>
              </a:lnSpc>
              <a:buAutoNum type="arabicPeriod"/>
            </a:pPr>
            <a:r>
              <a:rPr lang="en-US" sz="1600" dirty="0">
                <a:latin typeface="+mn-lt"/>
              </a:rPr>
              <a:t>Build 3D model of Steering System on </a:t>
            </a:r>
            <a:r>
              <a:rPr lang="en-US" sz="1600" dirty="0" err="1">
                <a:latin typeface="+mn-lt"/>
              </a:rPr>
              <a:t>Solidworks</a:t>
            </a:r>
            <a:r>
              <a:rPr lang="en-US" sz="1600" dirty="0">
                <a:latin typeface="+mn-lt"/>
              </a:rPr>
              <a:t> with parameters based on VIOS car at HCMUT Automotive Workshop</a:t>
            </a:r>
          </a:p>
          <a:p>
            <a:pPr marL="342900" indent="-342900">
              <a:lnSpc>
                <a:spcPct val="150000"/>
              </a:lnSpc>
              <a:buAutoNum type="arabicPeriod"/>
            </a:pPr>
            <a:r>
              <a:rPr lang="en-US" sz="1600" dirty="0">
                <a:latin typeface="+mn-lt"/>
              </a:rPr>
              <a:t>Link the model to Simulink </a:t>
            </a:r>
            <a:r>
              <a:rPr lang="en-US" sz="1600" dirty="0" err="1">
                <a:latin typeface="+mn-lt"/>
              </a:rPr>
              <a:t>Simscape</a:t>
            </a:r>
            <a:r>
              <a:rPr lang="en-US" sz="1600" dirty="0">
                <a:latin typeface="+mn-lt"/>
              </a:rPr>
              <a:t> and ensure that it is valid and functioning properly.</a:t>
            </a:r>
          </a:p>
          <a:p>
            <a:pPr marL="342900" indent="-342900">
              <a:lnSpc>
                <a:spcPct val="150000"/>
              </a:lnSpc>
              <a:buAutoNum type="arabicPeriod"/>
            </a:pPr>
            <a:r>
              <a:rPr lang="en-US" sz="1600" dirty="0">
                <a:latin typeface="+mn-lt"/>
              </a:rPr>
              <a:t>Prepare test cases for the steering system, including scenarios for changing the speed of the vehicle while steering from left to right, as well as lane-changing maneuvers.</a:t>
            </a:r>
          </a:p>
        </p:txBody>
      </p:sp>
      <p:sp>
        <p:nvSpPr>
          <p:cNvPr id="4" name="TextBox 3">
            <a:extLst>
              <a:ext uri="{FF2B5EF4-FFF2-40B4-BE49-F238E27FC236}">
                <a16:creationId xmlns:a16="http://schemas.microsoft.com/office/drawing/2014/main" id="{3B1A719C-80B1-6513-5B43-265E4848639C}"/>
              </a:ext>
            </a:extLst>
          </p:cNvPr>
          <p:cNvSpPr txBox="1"/>
          <p:nvPr/>
        </p:nvSpPr>
        <p:spPr>
          <a:xfrm>
            <a:off x="9424849" y="3548987"/>
            <a:ext cx="8343746" cy="1529714"/>
          </a:xfrm>
          <a:prstGeom prst="rect">
            <a:avLst/>
          </a:prstGeom>
          <a:noFill/>
        </p:spPr>
        <p:txBody>
          <a:bodyPr wrap="square" rtlCol="0">
            <a:spAutoFit/>
          </a:bodyPr>
          <a:lstStyle/>
          <a:p>
            <a:pPr>
              <a:lnSpc>
                <a:spcPct val="150000"/>
              </a:lnSpc>
            </a:pPr>
            <a:r>
              <a:rPr lang="en-US" sz="1800" b="1" dirty="0">
                <a:latin typeface="+mn-lt"/>
              </a:rPr>
              <a:t>The result that needs to be achieved.</a:t>
            </a:r>
            <a:endParaRPr lang="en-US" dirty="0">
              <a:latin typeface="+mn-lt"/>
            </a:endParaRPr>
          </a:p>
          <a:p>
            <a:pPr marL="342900" indent="-342900">
              <a:lnSpc>
                <a:spcPct val="150000"/>
              </a:lnSpc>
              <a:buAutoNum type="arabicPeriod"/>
            </a:pPr>
            <a:r>
              <a:rPr lang="en-US" sz="1600" dirty="0">
                <a:latin typeface="+mn-lt"/>
              </a:rPr>
              <a:t>Synthesis of a process of simulating a steering system using </a:t>
            </a:r>
            <a:r>
              <a:rPr lang="en-US" sz="1600" dirty="0" err="1">
                <a:latin typeface="+mn-lt"/>
              </a:rPr>
              <a:t>Simscape</a:t>
            </a:r>
            <a:r>
              <a:rPr lang="en-US" sz="1600" dirty="0">
                <a:latin typeface="+mn-lt"/>
              </a:rPr>
              <a:t> Multibody.</a:t>
            </a:r>
          </a:p>
          <a:p>
            <a:pPr marL="342900" indent="-342900">
              <a:lnSpc>
                <a:spcPct val="150000"/>
              </a:lnSpc>
              <a:buAutoNum type="arabicPeriod"/>
            </a:pPr>
            <a:r>
              <a:rPr lang="en-US" sz="1600" dirty="0">
                <a:latin typeface="+mn-lt"/>
              </a:rPr>
              <a:t>Analyze torque in – steering wheel angle relationship from above cases</a:t>
            </a:r>
          </a:p>
          <a:p>
            <a:pPr marL="342900" indent="-342900">
              <a:lnSpc>
                <a:spcPct val="150000"/>
              </a:lnSpc>
              <a:buAutoNum type="arabicPeriod"/>
            </a:pPr>
            <a:endParaRPr lang="en-US" dirty="0">
              <a:latin typeface="+mn-lt"/>
            </a:endParaRPr>
          </a:p>
        </p:txBody>
      </p:sp>
      <p:pic>
        <p:nvPicPr>
          <p:cNvPr id="2" name="Picture 1">
            <a:extLst>
              <a:ext uri="{FF2B5EF4-FFF2-40B4-BE49-F238E27FC236}">
                <a16:creationId xmlns:a16="http://schemas.microsoft.com/office/drawing/2014/main" id="{28D0FD02-6D7B-E2E7-A8D8-8A790D5F116B}"/>
              </a:ext>
            </a:extLst>
          </p:cNvPr>
          <p:cNvPicPr>
            <a:picLocks noChangeAspect="1"/>
          </p:cNvPicPr>
          <p:nvPr/>
        </p:nvPicPr>
        <p:blipFill>
          <a:blip r:embed="rId3"/>
          <a:stretch>
            <a:fillRect/>
          </a:stretch>
        </p:blipFill>
        <p:spPr>
          <a:xfrm>
            <a:off x="8272462" y="150812"/>
            <a:ext cx="638175" cy="828675"/>
          </a:xfrm>
          <a:prstGeom prst="rect">
            <a:avLst/>
          </a:prstGeom>
        </p:spPr>
      </p:pic>
      <p:sp>
        <p:nvSpPr>
          <p:cNvPr id="5" name="Slide Number Placeholder 4">
            <a:extLst>
              <a:ext uri="{FF2B5EF4-FFF2-40B4-BE49-F238E27FC236}">
                <a16:creationId xmlns:a16="http://schemas.microsoft.com/office/drawing/2014/main" id="{B7CEBFDD-7A8A-3D4B-81BE-72AADE902361}"/>
              </a:ext>
            </a:extLst>
          </p:cNvPr>
          <p:cNvSpPr>
            <a:spLocks noGrp="1"/>
          </p:cNvSpPr>
          <p:nvPr>
            <p:ph type="sldNum" sz="quarter" idx="12"/>
          </p:nvPr>
        </p:nvSpPr>
        <p:spPr/>
        <p:txBody>
          <a:bodyPr/>
          <a:lstStyle/>
          <a:p>
            <a:fld id="{34D1EEE8-65D4-4EAF-A449-0925ADE44F87}" type="slidenum">
              <a:rPr lang="en-US" smtClean="0"/>
              <a:pPr/>
              <a:t>4</a:t>
            </a:fld>
            <a:endParaRPr lang="en-US"/>
          </a:p>
        </p:txBody>
      </p:sp>
    </p:spTree>
    <p:extLst>
      <p:ext uri="{BB962C8B-B14F-4D97-AF65-F5344CB8AC3E}">
        <p14:creationId xmlns:p14="http://schemas.microsoft.com/office/powerpoint/2010/main" val="2495562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88CA10-5C4B-BBA8-1ABC-36AE309E329C}"/>
              </a:ext>
            </a:extLst>
          </p:cNvPr>
          <p:cNvPicPr>
            <a:picLocks noChangeAspect="1"/>
          </p:cNvPicPr>
          <p:nvPr/>
        </p:nvPicPr>
        <p:blipFill>
          <a:blip r:embed="rId2"/>
          <a:stretch>
            <a:fillRect/>
          </a:stretch>
        </p:blipFill>
        <p:spPr>
          <a:xfrm>
            <a:off x="706814" y="86808"/>
            <a:ext cx="7907795" cy="4969884"/>
          </a:xfrm>
          <a:prstGeom prst="rect">
            <a:avLst/>
          </a:prstGeom>
        </p:spPr>
      </p:pic>
      <p:sp>
        <p:nvSpPr>
          <p:cNvPr id="7" name="Slide Number Placeholder 6">
            <a:extLst>
              <a:ext uri="{FF2B5EF4-FFF2-40B4-BE49-F238E27FC236}">
                <a16:creationId xmlns:a16="http://schemas.microsoft.com/office/drawing/2014/main" id="{FC298250-E694-2A64-A0A5-F62FC506C350}"/>
              </a:ext>
            </a:extLst>
          </p:cNvPr>
          <p:cNvSpPr>
            <a:spLocks noGrp="1"/>
          </p:cNvSpPr>
          <p:nvPr>
            <p:ph type="sldNum" sz="quarter" idx="12"/>
          </p:nvPr>
        </p:nvSpPr>
        <p:spPr/>
        <p:txBody>
          <a:bodyPr/>
          <a:lstStyle/>
          <a:p>
            <a:fld id="{34D1EEE8-65D4-4EAF-A449-0925ADE44F87}" type="slidenum">
              <a:rPr lang="en-US" smtClean="0"/>
              <a:pPr/>
              <a:t>40</a:t>
            </a:fld>
            <a:endParaRPr lang="en-US"/>
          </a:p>
        </p:txBody>
      </p:sp>
    </p:spTree>
    <p:extLst>
      <p:ext uri="{BB962C8B-B14F-4D97-AF65-F5344CB8AC3E}">
        <p14:creationId xmlns:p14="http://schemas.microsoft.com/office/powerpoint/2010/main" val="3354648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14" name="Picture 13">
            <a:extLst>
              <a:ext uri="{FF2B5EF4-FFF2-40B4-BE49-F238E27FC236}">
                <a16:creationId xmlns:a16="http://schemas.microsoft.com/office/drawing/2014/main" id="{A03A13F6-4123-C7AD-35B8-9444AB4BB121}"/>
              </a:ext>
            </a:extLst>
          </p:cNvPr>
          <p:cNvPicPr>
            <a:picLocks noChangeAspect="1"/>
          </p:cNvPicPr>
          <p:nvPr/>
        </p:nvPicPr>
        <p:blipFill rotWithShape="1">
          <a:blip r:embed="rId3"/>
          <a:srcRect l="16410" r="15484"/>
          <a:stretch/>
        </p:blipFill>
        <p:spPr>
          <a:xfrm>
            <a:off x="872045" y="685535"/>
            <a:ext cx="7399910" cy="4147381"/>
          </a:xfrm>
          <a:prstGeom prst="rect">
            <a:avLst/>
          </a:prstGeom>
        </p:spPr>
      </p:pic>
      <p:cxnSp>
        <p:nvCxnSpPr>
          <p:cNvPr id="17" name="Straight Connector 16">
            <a:extLst>
              <a:ext uri="{FF2B5EF4-FFF2-40B4-BE49-F238E27FC236}">
                <a16:creationId xmlns:a16="http://schemas.microsoft.com/office/drawing/2014/main" id="{978B063D-EA98-6652-F489-66DA439135AE}"/>
              </a:ext>
            </a:extLst>
          </p:cNvPr>
          <p:cNvCxnSpPr/>
          <p:nvPr/>
        </p:nvCxnSpPr>
        <p:spPr>
          <a:xfrm>
            <a:off x="3898900" y="3585633"/>
            <a:ext cx="8720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AE78A3-1F54-1CBB-D261-B100192699C4}"/>
              </a:ext>
            </a:extLst>
          </p:cNvPr>
          <p:cNvCxnSpPr>
            <a:cxnSpLocks/>
          </p:cNvCxnSpPr>
          <p:nvPr/>
        </p:nvCxnSpPr>
        <p:spPr>
          <a:xfrm>
            <a:off x="3898900" y="4246033"/>
            <a:ext cx="12622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A2B93D-AE46-4770-3DC0-FE18B88A0B0E}"/>
              </a:ext>
            </a:extLst>
          </p:cNvPr>
          <p:cNvCxnSpPr>
            <a:cxnSpLocks/>
          </p:cNvCxnSpPr>
          <p:nvPr/>
        </p:nvCxnSpPr>
        <p:spPr>
          <a:xfrm flipV="1">
            <a:off x="5161170" y="2794000"/>
            <a:ext cx="0" cy="14520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CCB4CD6-CEB9-D5D2-46C7-03ACB8B67BE3}"/>
              </a:ext>
            </a:extLst>
          </p:cNvPr>
          <p:cNvCxnSpPr>
            <a:cxnSpLocks/>
          </p:cNvCxnSpPr>
          <p:nvPr/>
        </p:nvCxnSpPr>
        <p:spPr>
          <a:xfrm flipV="1">
            <a:off x="4770967" y="3001433"/>
            <a:ext cx="0" cy="584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05ED2A-D2E5-AEF7-A1B3-6DF78521E840}"/>
              </a:ext>
            </a:extLst>
          </p:cNvPr>
          <p:cNvCxnSpPr>
            <a:cxnSpLocks/>
          </p:cNvCxnSpPr>
          <p:nvPr/>
        </p:nvCxnSpPr>
        <p:spPr>
          <a:xfrm>
            <a:off x="1964267" y="2794000"/>
            <a:ext cx="31969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81B6F7-6B7E-9A08-7C44-712C9EAEF4BA}"/>
              </a:ext>
            </a:extLst>
          </p:cNvPr>
          <p:cNvCxnSpPr>
            <a:cxnSpLocks/>
          </p:cNvCxnSpPr>
          <p:nvPr/>
        </p:nvCxnSpPr>
        <p:spPr>
          <a:xfrm>
            <a:off x="1858434" y="3001433"/>
            <a:ext cx="29125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AC52DF4-E6EB-3F80-A071-FCAD3604239B}"/>
              </a:ext>
            </a:extLst>
          </p:cNvPr>
          <p:cNvCxnSpPr>
            <a:cxnSpLocks/>
          </p:cNvCxnSpPr>
          <p:nvPr/>
        </p:nvCxnSpPr>
        <p:spPr>
          <a:xfrm>
            <a:off x="1858434" y="1870557"/>
            <a:ext cx="0" cy="1130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6A7B839-DE05-7C33-44CD-32D4550D04D1}"/>
              </a:ext>
            </a:extLst>
          </p:cNvPr>
          <p:cNvCxnSpPr>
            <a:cxnSpLocks/>
          </p:cNvCxnSpPr>
          <p:nvPr/>
        </p:nvCxnSpPr>
        <p:spPr>
          <a:xfrm>
            <a:off x="1981201" y="2226733"/>
            <a:ext cx="0" cy="5672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499B853-EB71-C56D-CFFB-8A1CAD2D753D}"/>
              </a:ext>
            </a:extLst>
          </p:cNvPr>
          <p:cNvCxnSpPr>
            <a:cxnSpLocks/>
          </p:cNvCxnSpPr>
          <p:nvPr/>
        </p:nvCxnSpPr>
        <p:spPr>
          <a:xfrm flipH="1">
            <a:off x="1858434" y="1870557"/>
            <a:ext cx="1608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48F980D-3DB1-8306-B5CF-D1D5C04FC83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698208" y="1638740"/>
            <a:ext cx="404869" cy="247685"/>
          </a:xfrm>
          <a:prstGeom prst="rect">
            <a:avLst/>
          </a:prstGeom>
        </p:spPr>
      </p:pic>
      <p:pic>
        <p:nvPicPr>
          <p:cNvPr id="5" name="Picture 4">
            <a:extLst>
              <a:ext uri="{FF2B5EF4-FFF2-40B4-BE49-F238E27FC236}">
                <a16:creationId xmlns:a16="http://schemas.microsoft.com/office/drawing/2014/main" id="{EF9F788E-7536-6244-BE93-C90274E5C98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698208" y="2020974"/>
            <a:ext cx="417663" cy="247684"/>
          </a:xfrm>
          <a:prstGeom prst="rect">
            <a:avLst/>
          </a:prstGeom>
        </p:spPr>
      </p:pic>
      <p:pic>
        <p:nvPicPr>
          <p:cNvPr id="7" name="Picture 6">
            <a:extLst>
              <a:ext uri="{FF2B5EF4-FFF2-40B4-BE49-F238E27FC236}">
                <a16:creationId xmlns:a16="http://schemas.microsoft.com/office/drawing/2014/main" id="{CDF22DC3-3949-BB81-B543-173AE36C5A30}"/>
              </a:ext>
            </a:extLst>
          </p:cNvPr>
          <p:cNvPicPr>
            <a:picLocks noChangeAspect="1"/>
          </p:cNvPicPr>
          <p:nvPr/>
        </p:nvPicPr>
        <p:blipFill>
          <a:blip r:embed="rId8"/>
          <a:stretch>
            <a:fillRect/>
          </a:stretch>
        </p:blipFill>
        <p:spPr>
          <a:xfrm>
            <a:off x="3698208" y="1273774"/>
            <a:ext cx="356109" cy="181688"/>
          </a:xfrm>
          <a:prstGeom prst="rect">
            <a:avLst/>
          </a:prstGeom>
        </p:spPr>
      </p:pic>
      <p:pic>
        <p:nvPicPr>
          <p:cNvPr id="8" name="Picture 7">
            <a:extLst>
              <a:ext uri="{FF2B5EF4-FFF2-40B4-BE49-F238E27FC236}">
                <a16:creationId xmlns:a16="http://schemas.microsoft.com/office/drawing/2014/main" id="{5D63DBD0-82B9-5298-11FD-2CCAABBEE7A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375" b="88542" l="6098" r="97256">
                        <a14:foregroundMark x1="6402" y1="37500" x2="9146" y2="41667"/>
                        <a14:foregroundMark x1="27134" y1="42708" x2="52112" y2="34244"/>
                        <a14:foregroundMark x1="79791" y1="35595" x2="85366" y2="37500"/>
                        <a14:foregroundMark x1="85366" y1="37500" x2="96646" y2="36458"/>
                        <a14:foregroundMark x1="96341" y1="40625" x2="97256" y2="26042"/>
                        <a14:foregroundMark x1="95427" y1="27083" x2="95427" y2="42708"/>
                        <a14:foregroundMark x1="45122" y1="40625" x2="82317" y2="41667"/>
                        <a14:foregroundMark x1="30183" y1="35417" x2="40549" y2="30208"/>
                        <a14:foregroundMark x1="57927" y1="40625" x2="76524" y2="40625"/>
                        <a14:foregroundMark x1="76524" y1="40625" x2="78354" y2="32292"/>
                        <a14:foregroundMark x1="91463" y1="42708" x2="85061" y2="33333"/>
                        <a14:foregroundMark x1="91463" y1="35417" x2="84146" y2="34375"/>
                        <a14:foregroundMark x1="90244" y1="36458" x2="87500" y2="37500"/>
                        <a14:foregroundMark x1="82012" y1="33333" x2="44817" y2="37500"/>
                        <a14:foregroundMark x1="75000" y1="28125" x2="53768" y2="27420"/>
                        <a14:foregroundMark x1="35671" y1="35417" x2="46951" y2="36458"/>
                        <a14:foregroundMark x1="42073" y1="35417" x2="52439" y2="37500"/>
                        <a14:foregroundMark x1="46341" y1="37500" x2="40854" y2="35417"/>
                        <a14:backgroundMark x1="87468" y1="13406" x2="90244" y2="13542"/>
                        <a14:backgroundMark x1="78133" y1="12950" x2="80054" y2="13044"/>
                        <a14:backgroundMark x1="21037" y1="8333" x2="76829" y2="3125"/>
                        <a14:backgroundMark x1="76829" y1="3125" x2="82012" y2="3125"/>
                      </a14:backgroundRemoval>
                    </a14:imgEffect>
                  </a14:imgLayer>
                </a14:imgProps>
              </a:ext>
            </a:extLst>
          </a:blip>
          <a:srcRect l="4897" t="6232" r="70834" b="36793"/>
          <a:stretch/>
        </p:blipFill>
        <p:spPr>
          <a:xfrm>
            <a:off x="1804549" y="1273774"/>
            <a:ext cx="283406" cy="194735"/>
          </a:xfrm>
          <a:prstGeom prst="rect">
            <a:avLst/>
          </a:prstGeom>
        </p:spPr>
      </p:pic>
      <p:sp>
        <p:nvSpPr>
          <p:cNvPr id="10" name="Rectangle 9">
            <a:extLst>
              <a:ext uri="{FF2B5EF4-FFF2-40B4-BE49-F238E27FC236}">
                <a16:creationId xmlns:a16="http://schemas.microsoft.com/office/drawing/2014/main" id="{EB344ED7-265E-9F82-0EFE-4AD073282087}"/>
              </a:ext>
            </a:extLst>
          </p:cNvPr>
          <p:cNvSpPr/>
          <p:nvPr/>
        </p:nvSpPr>
        <p:spPr>
          <a:xfrm>
            <a:off x="1893399" y="1326535"/>
            <a:ext cx="87802" cy="82914"/>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a:t>
            </a:r>
            <a:endParaRPr lang="en-US" dirty="0"/>
          </a:p>
        </p:txBody>
      </p:sp>
      <p:pic>
        <p:nvPicPr>
          <p:cNvPr id="11" name="Picture 10">
            <a:extLst>
              <a:ext uri="{FF2B5EF4-FFF2-40B4-BE49-F238E27FC236}">
                <a16:creationId xmlns:a16="http://schemas.microsoft.com/office/drawing/2014/main" id="{5F1D7C35-A4C7-8314-20CC-E26DA0BA85C5}"/>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375" b="88542" l="6098" r="97256">
                        <a14:foregroundMark x1="6402" y1="37500" x2="9146" y2="41667"/>
                        <a14:foregroundMark x1="27134" y1="42708" x2="52112" y2="34244"/>
                        <a14:foregroundMark x1="79791" y1="35595" x2="85366" y2="37500"/>
                        <a14:foregroundMark x1="85366" y1="37500" x2="96646" y2="36458"/>
                        <a14:foregroundMark x1="96341" y1="40625" x2="97256" y2="26042"/>
                        <a14:foregroundMark x1="95427" y1="27083" x2="95427" y2="42708"/>
                        <a14:foregroundMark x1="45122" y1="40625" x2="82317" y2="41667"/>
                        <a14:foregroundMark x1="30183" y1="35417" x2="40549" y2="30208"/>
                        <a14:foregroundMark x1="57927" y1="40625" x2="76524" y2="40625"/>
                        <a14:foregroundMark x1="76524" y1="40625" x2="78354" y2="32292"/>
                        <a14:foregroundMark x1="91463" y1="42708" x2="85061" y2="33333"/>
                        <a14:foregroundMark x1="91463" y1="35417" x2="84146" y2="34375"/>
                        <a14:foregroundMark x1="90244" y1="36458" x2="87500" y2="37500"/>
                        <a14:foregroundMark x1="82012" y1="33333" x2="44817" y2="37500"/>
                        <a14:foregroundMark x1="75000" y1="28125" x2="53768" y2="27420"/>
                        <a14:foregroundMark x1="35671" y1="35417" x2="46951" y2="36458"/>
                        <a14:foregroundMark x1="42073" y1="35417" x2="52439" y2="37500"/>
                        <a14:foregroundMark x1="46341" y1="37500" x2="40854" y2="35417"/>
                        <a14:backgroundMark x1="87468" y1="13406" x2="90244" y2="13542"/>
                        <a14:backgroundMark x1="78133" y1="12950" x2="80054" y2="13044"/>
                        <a14:backgroundMark x1="21037" y1="8333" x2="76829" y2="3125"/>
                        <a14:backgroundMark x1="76829" y1="3125" x2="82012" y2="3125"/>
                      </a14:backgroundRemoval>
                    </a14:imgEffect>
                  </a14:imgLayer>
                </a14:imgProps>
              </a:ext>
            </a:extLst>
          </a:blip>
          <a:srcRect l="4897" t="6232" r="70834" b="36793"/>
          <a:stretch/>
        </p:blipFill>
        <p:spPr>
          <a:xfrm>
            <a:off x="1787615" y="1622319"/>
            <a:ext cx="283406" cy="194735"/>
          </a:xfrm>
          <a:prstGeom prst="rect">
            <a:avLst/>
          </a:prstGeom>
        </p:spPr>
      </p:pic>
      <p:sp>
        <p:nvSpPr>
          <p:cNvPr id="12" name="Rectangle 11">
            <a:extLst>
              <a:ext uri="{FF2B5EF4-FFF2-40B4-BE49-F238E27FC236}">
                <a16:creationId xmlns:a16="http://schemas.microsoft.com/office/drawing/2014/main" id="{85A840F2-AFC1-47E0-6118-B51D605C03D2}"/>
              </a:ext>
            </a:extLst>
          </p:cNvPr>
          <p:cNvSpPr/>
          <p:nvPr/>
        </p:nvSpPr>
        <p:spPr>
          <a:xfrm>
            <a:off x="1876465" y="1675080"/>
            <a:ext cx="87802" cy="82914"/>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2</a:t>
            </a:r>
            <a:endParaRPr lang="en-US" dirty="0"/>
          </a:p>
        </p:txBody>
      </p:sp>
      <p:pic>
        <p:nvPicPr>
          <p:cNvPr id="15" name="Picture 14">
            <a:extLst>
              <a:ext uri="{FF2B5EF4-FFF2-40B4-BE49-F238E27FC236}">
                <a16:creationId xmlns:a16="http://schemas.microsoft.com/office/drawing/2014/main" id="{5F678924-3B72-3C2A-6298-7039459AF59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375" b="88542" l="6098" r="97256">
                        <a14:foregroundMark x1="6402" y1="37500" x2="9146" y2="41667"/>
                        <a14:foregroundMark x1="27134" y1="42708" x2="52112" y2="34244"/>
                        <a14:foregroundMark x1="79791" y1="35595" x2="85366" y2="37500"/>
                        <a14:foregroundMark x1="85366" y1="37500" x2="96646" y2="36458"/>
                        <a14:foregroundMark x1="96341" y1="40625" x2="97256" y2="26042"/>
                        <a14:foregroundMark x1="95427" y1="27083" x2="95427" y2="42708"/>
                        <a14:foregroundMark x1="45122" y1="40625" x2="82317" y2="41667"/>
                        <a14:foregroundMark x1="30183" y1="35417" x2="40549" y2="30208"/>
                        <a14:foregroundMark x1="57927" y1="40625" x2="76524" y2="40625"/>
                        <a14:foregroundMark x1="76524" y1="40625" x2="78354" y2="32292"/>
                        <a14:foregroundMark x1="91463" y1="42708" x2="85061" y2="33333"/>
                        <a14:foregroundMark x1="91463" y1="35417" x2="84146" y2="34375"/>
                        <a14:foregroundMark x1="90244" y1="36458" x2="87500" y2="37500"/>
                        <a14:foregroundMark x1="82012" y1="33333" x2="44817" y2="37500"/>
                        <a14:foregroundMark x1="75000" y1="28125" x2="53768" y2="27420"/>
                        <a14:foregroundMark x1="35671" y1="35417" x2="46951" y2="36458"/>
                        <a14:foregroundMark x1="42073" y1="35417" x2="52439" y2="37500"/>
                        <a14:foregroundMark x1="46341" y1="37500" x2="40854" y2="35417"/>
                        <a14:backgroundMark x1="87468" y1="13406" x2="90244" y2="13542"/>
                        <a14:backgroundMark x1="78133" y1="12950" x2="80054" y2="13044"/>
                        <a14:backgroundMark x1="21037" y1="8333" x2="76829" y2="3125"/>
                        <a14:backgroundMark x1="76829" y1="3125" x2="82012" y2="3125"/>
                      </a14:backgroundRemoval>
                    </a14:imgEffect>
                  </a14:imgLayer>
                </a14:imgProps>
              </a:ext>
            </a:extLst>
          </a:blip>
          <a:srcRect l="4897" t="6232" r="70834" b="36793"/>
          <a:stretch/>
        </p:blipFill>
        <p:spPr>
          <a:xfrm>
            <a:off x="2059488" y="2595356"/>
            <a:ext cx="283406" cy="194735"/>
          </a:xfrm>
          <a:prstGeom prst="rect">
            <a:avLst/>
          </a:prstGeom>
        </p:spPr>
      </p:pic>
      <p:sp>
        <p:nvSpPr>
          <p:cNvPr id="16" name="Rectangle 15">
            <a:extLst>
              <a:ext uri="{FF2B5EF4-FFF2-40B4-BE49-F238E27FC236}">
                <a16:creationId xmlns:a16="http://schemas.microsoft.com/office/drawing/2014/main" id="{2D0D0025-C852-6C1F-4484-9E95805AA376}"/>
              </a:ext>
            </a:extLst>
          </p:cNvPr>
          <p:cNvSpPr/>
          <p:nvPr/>
        </p:nvSpPr>
        <p:spPr>
          <a:xfrm>
            <a:off x="2148338" y="2648117"/>
            <a:ext cx="87802" cy="82914"/>
          </a:xfrm>
          <a:prstGeom prst="rect">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a:t>
            </a:r>
            <a:endParaRPr lang="en-US" dirty="0"/>
          </a:p>
        </p:txBody>
      </p:sp>
      <p:pic>
        <p:nvPicPr>
          <p:cNvPr id="19" name="Picture 18">
            <a:extLst>
              <a:ext uri="{FF2B5EF4-FFF2-40B4-BE49-F238E27FC236}">
                <a16:creationId xmlns:a16="http://schemas.microsoft.com/office/drawing/2014/main" id="{E619AC7D-FE52-A32F-C44C-9DBCBF285745}"/>
              </a:ext>
            </a:extLst>
          </p:cNvPr>
          <p:cNvPicPr>
            <a:picLocks noChangeAspect="1"/>
          </p:cNvPicPr>
          <p:nvPr/>
        </p:nvPicPr>
        <p:blipFill>
          <a:blip r:embed="rId11"/>
          <a:stretch>
            <a:fillRect/>
          </a:stretch>
        </p:blipFill>
        <p:spPr>
          <a:xfrm>
            <a:off x="8272462" y="150812"/>
            <a:ext cx="638175" cy="828675"/>
          </a:xfrm>
          <a:prstGeom prst="rect">
            <a:avLst/>
          </a:prstGeom>
        </p:spPr>
      </p:pic>
      <p:sp>
        <p:nvSpPr>
          <p:cNvPr id="21" name="Slide Number Placeholder 20">
            <a:extLst>
              <a:ext uri="{FF2B5EF4-FFF2-40B4-BE49-F238E27FC236}">
                <a16:creationId xmlns:a16="http://schemas.microsoft.com/office/drawing/2014/main" id="{405E9CC8-4B08-141F-877E-6D2E23E63647}"/>
              </a:ext>
            </a:extLst>
          </p:cNvPr>
          <p:cNvSpPr>
            <a:spLocks noGrp="1"/>
          </p:cNvSpPr>
          <p:nvPr>
            <p:ph type="sldNum" sz="quarter" idx="12"/>
          </p:nvPr>
        </p:nvSpPr>
        <p:spPr/>
        <p:txBody>
          <a:bodyPr/>
          <a:lstStyle/>
          <a:p>
            <a:fld id="{34D1EEE8-65D4-4EAF-A449-0925ADE44F87}" type="slidenum">
              <a:rPr lang="en-US" smtClean="0"/>
              <a:pPr/>
              <a:t>41</a:t>
            </a:fld>
            <a:endParaRPr lang="en-US"/>
          </a:p>
        </p:txBody>
      </p:sp>
      <p:sp>
        <p:nvSpPr>
          <p:cNvPr id="3" name="TextBox 2">
            <a:extLst>
              <a:ext uri="{FF2B5EF4-FFF2-40B4-BE49-F238E27FC236}">
                <a16:creationId xmlns:a16="http://schemas.microsoft.com/office/drawing/2014/main" id="{4221B626-73E4-30CB-0DC3-B91FA4BDF8C5}"/>
              </a:ext>
            </a:extLst>
          </p:cNvPr>
          <p:cNvSpPr txBox="1"/>
          <p:nvPr/>
        </p:nvSpPr>
        <p:spPr>
          <a:xfrm>
            <a:off x="4252545" y="4251257"/>
            <a:ext cx="4976446" cy="369332"/>
          </a:xfrm>
          <a:prstGeom prst="rect">
            <a:avLst/>
          </a:prstGeom>
          <a:noFill/>
        </p:spPr>
        <p:txBody>
          <a:bodyPr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Complete model</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78145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II/ Implementation process</a:t>
            </a:r>
            <a:br>
              <a:rPr lang="en-US" sz="2800" dirty="0">
                <a:latin typeface="+mn-lt"/>
                <a:cs typeface="Times New Roman" panose="02020603050405020304" pitchFamily="18" charset="0"/>
              </a:rPr>
            </a:br>
            <a:endParaRPr lang="en-US" sz="2800" dirty="0">
              <a:latin typeface="+mn-lt"/>
              <a:cs typeface="Times New Roman" panose="02020603050405020304" pitchFamily="18" charset="0"/>
            </a:endParaRP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0646206E-C6AD-6099-52AF-733824E74F15}"/>
              </a:ext>
            </a:extLst>
          </p:cNvPr>
          <p:cNvSpPr txBox="1"/>
          <p:nvPr/>
        </p:nvSpPr>
        <p:spPr>
          <a:xfrm>
            <a:off x="958251" y="4573381"/>
            <a:ext cx="7057445" cy="369332"/>
          </a:xfrm>
          <a:prstGeom prst="rect">
            <a:avLst/>
          </a:prstGeom>
          <a:noFill/>
        </p:spPr>
        <p:txBody>
          <a:bodyPr wrap="square" rtlCol="0">
            <a:spAutoFit/>
          </a:bodyPr>
          <a:lstStyle/>
          <a:p>
            <a:pPr algn="ctr"/>
            <a:r>
              <a:rPr lang="en-US" sz="1800" i="1" dirty="0">
                <a:latin typeface="+mn-lt"/>
              </a:rPr>
              <a:t>Figure : Process V model</a:t>
            </a:r>
          </a:p>
        </p:txBody>
      </p:sp>
      <p:pic>
        <p:nvPicPr>
          <p:cNvPr id="4" name="Picture 3">
            <a:extLst>
              <a:ext uri="{FF2B5EF4-FFF2-40B4-BE49-F238E27FC236}">
                <a16:creationId xmlns:a16="http://schemas.microsoft.com/office/drawing/2014/main" id="{9658A11A-C792-36ED-2505-E2B28F43D7BA}"/>
              </a:ext>
            </a:extLst>
          </p:cNvPr>
          <p:cNvPicPr>
            <a:picLocks noChangeAspect="1"/>
          </p:cNvPicPr>
          <p:nvPr/>
        </p:nvPicPr>
        <p:blipFill>
          <a:blip r:embed="rId4"/>
          <a:stretch>
            <a:fillRect/>
          </a:stretch>
        </p:blipFill>
        <p:spPr>
          <a:xfrm>
            <a:off x="8272462" y="150812"/>
            <a:ext cx="638175" cy="828675"/>
          </a:xfrm>
          <a:prstGeom prst="rect">
            <a:avLst/>
          </a:prstGeom>
        </p:spPr>
      </p:pic>
      <p:sp>
        <p:nvSpPr>
          <p:cNvPr id="7" name="Slide Number Placeholder 6">
            <a:extLst>
              <a:ext uri="{FF2B5EF4-FFF2-40B4-BE49-F238E27FC236}">
                <a16:creationId xmlns:a16="http://schemas.microsoft.com/office/drawing/2014/main" id="{D71B897B-7175-0721-5EE5-AA9D71C9DFDA}"/>
              </a:ext>
            </a:extLst>
          </p:cNvPr>
          <p:cNvSpPr>
            <a:spLocks noGrp="1"/>
          </p:cNvSpPr>
          <p:nvPr>
            <p:ph type="sldNum" sz="quarter" idx="12"/>
          </p:nvPr>
        </p:nvSpPr>
        <p:spPr/>
        <p:txBody>
          <a:bodyPr/>
          <a:lstStyle/>
          <a:p>
            <a:fld id="{34D1EEE8-65D4-4EAF-A449-0925ADE44F87}" type="slidenum">
              <a:rPr lang="en-US" smtClean="0"/>
              <a:pPr/>
              <a:t>5</a:t>
            </a:fld>
            <a:endParaRPr lang="en-US"/>
          </a:p>
        </p:txBody>
      </p:sp>
      <p:pic>
        <p:nvPicPr>
          <p:cNvPr id="8" name="Picture 7">
            <a:extLst>
              <a:ext uri="{FF2B5EF4-FFF2-40B4-BE49-F238E27FC236}">
                <a16:creationId xmlns:a16="http://schemas.microsoft.com/office/drawing/2014/main" id="{F420DD4E-CEA3-DC06-95A7-448E4041E1A1}"/>
              </a:ext>
            </a:extLst>
          </p:cNvPr>
          <p:cNvPicPr>
            <a:picLocks noChangeAspect="1"/>
          </p:cNvPicPr>
          <p:nvPr/>
        </p:nvPicPr>
        <p:blipFill>
          <a:blip r:embed="rId5"/>
          <a:stretch>
            <a:fillRect/>
          </a:stretch>
        </p:blipFill>
        <p:spPr>
          <a:xfrm>
            <a:off x="1680759" y="647431"/>
            <a:ext cx="5782482" cy="3848637"/>
          </a:xfrm>
          <a:prstGeom prst="rect">
            <a:avLst/>
          </a:prstGeom>
        </p:spPr>
      </p:pic>
    </p:spTree>
    <p:extLst>
      <p:ext uri="{BB962C8B-B14F-4D97-AF65-F5344CB8AC3E}">
        <p14:creationId xmlns:p14="http://schemas.microsoft.com/office/powerpoint/2010/main" val="1181270983"/>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2" name="Picture 1">
            <a:extLst>
              <a:ext uri="{FF2B5EF4-FFF2-40B4-BE49-F238E27FC236}">
                <a16:creationId xmlns:a16="http://schemas.microsoft.com/office/drawing/2014/main" id="{26776976-1612-B7E4-106F-5800150587C0}"/>
              </a:ext>
            </a:extLst>
          </p:cNvPr>
          <p:cNvPicPr>
            <a:picLocks noChangeAspect="1"/>
          </p:cNvPicPr>
          <p:nvPr/>
        </p:nvPicPr>
        <p:blipFill rotWithShape="1">
          <a:blip r:embed="rId3"/>
          <a:srcRect t="23210" b="11934"/>
          <a:stretch/>
        </p:blipFill>
        <p:spPr>
          <a:xfrm>
            <a:off x="80703" y="1366653"/>
            <a:ext cx="2998184" cy="2592668"/>
          </a:xfrm>
          <a:prstGeom prst="rect">
            <a:avLst/>
          </a:prstGeom>
        </p:spPr>
      </p:pic>
      <p:pic>
        <p:nvPicPr>
          <p:cNvPr id="3" name="Picture 2">
            <a:extLst>
              <a:ext uri="{FF2B5EF4-FFF2-40B4-BE49-F238E27FC236}">
                <a16:creationId xmlns:a16="http://schemas.microsoft.com/office/drawing/2014/main" id="{E01FFF1B-B4F6-D667-4855-7AF5B34562EC}"/>
              </a:ext>
            </a:extLst>
          </p:cNvPr>
          <p:cNvPicPr>
            <a:picLocks noChangeAspect="1"/>
          </p:cNvPicPr>
          <p:nvPr/>
        </p:nvPicPr>
        <p:blipFill rotWithShape="1">
          <a:blip r:embed="rId4"/>
          <a:srcRect l="2662" r="5621"/>
          <a:stretch/>
        </p:blipFill>
        <p:spPr>
          <a:xfrm>
            <a:off x="9683817" y="1366653"/>
            <a:ext cx="2364457" cy="2109882"/>
          </a:xfrm>
          <a:prstGeom prst="rect">
            <a:avLst/>
          </a:prstGeom>
        </p:spPr>
      </p:pic>
      <p:sp>
        <p:nvSpPr>
          <p:cNvPr id="10" name="Google Shape;4153;p39">
            <a:extLst>
              <a:ext uri="{FF2B5EF4-FFF2-40B4-BE49-F238E27FC236}">
                <a16:creationId xmlns:a16="http://schemas.microsoft.com/office/drawing/2014/main" id="{7B59D486-3B96-5279-DC1B-76B20262D705}"/>
              </a:ext>
            </a:extLst>
          </p:cNvPr>
          <p:cNvSpPr txBox="1">
            <a:spLocks/>
          </p:cNvSpPr>
          <p:nvPr/>
        </p:nvSpPr>
        <p:spPr>
          <a:xfrm>
            <a:off x="351693" y="165530"/>
            <a:ext cx="7502769" cy="565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l"/>
            <a:r>
              <a:rPr lang="en-US" sz="2800" dirty="0">
                <a:latin typeface="+mn-lt"/>
                <a:cs typeface="Times New Roman" panose="02020603050405020304" pitchFamily="18" charset="0"/>
              </a:rPr>
              <a:t>II/ Implementation process</a:t>
            </a:r>
            <a:br>
              <a:rPr lang="en-US" sz="2800" dirty="0">
                <a:latin typeface="+mn-lt"/>
                <a:cs typeface="Times New Roman" panose="02020603050405020304" pitchFamily="18" charset="0"/>
              </a:rPr>
            </a:br>
            <a:endParaRPr lang="en-US" sz="2800" dirty="0">
              <a:latin typeface="+mn-lt"/>
              <a:cs typeface="Times New Roman" panose="02020603050405020304" pitchFamily="18" charset="0"/>
            </a:endParaRPr>
          </a:p>
        </p:txBody>
      </p:sp>
      <p:pic>
        <p:nvPicPr>
          <p:cNvPr id="12" name="Picture 11">
            <a:extLst>
              <a:ext uri="{FF2B5EF4-FFF2-40B4-BE49-F238E27FC236}">
                <a16:creationId xmlns:a16="http://schemas.microsoft.com/office/drawing/2014/main" id="{904755BF-1FDE-6749-5847-1C444FCB599A}"/>
              </a:ext>
            </a:extLst>
          </p:cNvPr>
          <p:cNvPicPr>
            <a:picLocks noChangeAspect="1"/>
          </p:cNvPicPr>
          <p:nvPr/>
        </p:nvPicPr>
        <p:blipFill>
          <a:blip r:embed="rId5">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3217120" y="1780792"/>
            <a:ext cx="2709759" cy="1695743"/>
          </a:xfrm>
          <a:prstGeom prst="rect">
            <a:avLst/>
          </a:prstGeom>
        </p:spPr>
      </p:pic>
      <p:pic>
        <p:nvPicPr>
          <p:cNvPr id="4" name="Picture 3">
            <a:extLst>
              <a:ext uri="{FF2B5EF4-FFF2-40B4-BE49-F238E27FC236}">
                <a16:creationId xmlns:a16="http://schemas.microsoft.com/office/drawing/2014/main" id="{78AB9B81-3CBB-F128-9554-078AD47411DC}"/>
              </a:ext>
            </a:extLst>
          </p:cNvPr>
          <p:cNvPicPr>
            <a:picLocks noChangeAspect="1"/>
          </p:cNvPicPr>
          <p:nvPr/>
        </p:nvPicPr>
        <p:blipFill>
          <a:blip r:embed="rId7"/>
          <a:stretch>
            <a:fillRect/>
          </a:stretch>
        </p:blipFill>
        <p:spPr>
          <a:xfrm>
            <a:off x="8272462" y="150812"/>
            <a:ext cx="638175" cy="828675"/>
          </a:xfrm>
          <a:prstGeom prst="rect">
            <a:avLst/>
          </a:prstGeom>
        </p:spPr>
      </p:pic>
      <p:sp>
        <p:nvSpPr>
          <p:cNvPr id="7" name="Slide Number Placeholder 6">
            <a:extLst>
              <a:ext uri="{FF2B5EF4-FFF2-40B4-BE49-F238E27FC236}">
                <a16:creationId xmlns:a16="http://schemas.microsoft.com/office/drawing/2014/main" id="{24689F8A-5AB9-73DD-BE4D-F565FC488093}"/>
              </a:ext>
            </a:extLst>
          </p:cNvPr>
          <p:cNvSpPr>
            <a:spLocks noGrp="1"/>
          </p:cNvSpPr>
          <p:nvPr>
            <p:ph type="sldNum" sz="quarter" idx="12"/>
          </p:nvPr>
        </p:nvSpPr>
        <p:spPr/>
        <p:txBody>
          <a:bodyPr/>
          <a:lstStyle/>
          <a:p>
            <a:fld id="{34D1EEE8-65D4-4EAF-A449-0925ADE44F87}" type="slidenum">
              <a:rPr lang="en-US" smtClean="0"/>
              <a:pPr/>
              <a:t>6</a:t>
            </a:fld>
            <a:endParaRPr lang="en-US"/>
          </a:p>
        </p:txBody>
      </p:sp>
      <p:sp>
        <p:nvSpPr>
          <p:cNvPr id="8" name="TextBox 7">
            <a:extLst>
              <a:ext uri="{FF2B5EF4-FFF2-40B4-BE49-F238E27FC236}">
                <a16:creationId xmlns:a16="http://schemas.microsoft.com/office/drawing/2014/main" id="{2B69BA67-8EC7-26A6-3937-E67965C9193D}"/>
              </a:ext>
            </a:extLst>
          </p:cNvPr>
          <p:cNvSpPr txBox="1"/>
          <p:nvPr/>
        </p:nvSpPr>
        <p:spPr>
          <a:xfrm>
            <a:off x="958251" y="4573381"/>
            <a:ext cx="7057445" cy="369332"/>
          </a:xfrm>
          <a:prstGeom prst="rect">
            <a:avLst/>
          </a:prstGeom>
          <a:noFill/>
        </p:spPr>
        <p:txBody>
          <a:bodyPr wrap="square" rtlCol="0">
            <a:spAutoFit/>
          </a:bodyPr>
          <a:lstStyle/>
          <a:p>
            <a:pPr algn="ctr"/>
            <a:r>
              <a:rPr lang="en-US" sz="1800" i="1" dirty="0">
                <a:latin typeface="+mn-lt"/>
              </a:rPr>
              <a:t>Figure : Process to build 3D model</a:t>
            </a:r>
          </a:p>
        </p:txBody>
      </p:sp>
      <p:sp>
        <p:nvSpPr>
          <p:cNvPr id="5" name="TextBox 4">
            <a:extLst>
              <a:ext uri="{FF2B5EF4-FFF2-40B4-BE49-F238E27FC236}">
                <a16:creationId xmlns:a16="http://schemas.microsoft.com/office/drawing/2014/main" id="{A0F2D101-4EEA-0455-6C7E-718A9F395C6C}"/>
              </a:ext>
            </a:extLst>
          </p:cNvPr>
          <p:cNvSpPr txBox="1"/>
          <p:nvPr/>
        </p:nvSpPr>
        <p:spPr>
          <a:xfrm>
            <a:off x="6065112" y="2039483"/>
            <a:ext cx="2845526" cy="1247008"/>
          </a:xfrm>
          <a:prstGeom prst="rect">
            <a:avLst/>
          </a:prstGeom>
          <a:noFill/>
        </p:spPr>
        <p:txBody>
          <a:bodyPr wrap="square" rtlCol="0">
            <a:spAutoFit/>
          </a:bodyPr>
          <a:lstStyle/>
          <a:p>
            <a:pPr>
              <a:lnSpc>
                <a:spcPct val="150000"/>
              </a:lnSpc>
            </a:pPr>
            <a:r>
              <a:rPr lang="en-US" sz="1800" b="1" i="1" dirty="0">
                <a:latin typeface="+mn-lt"/>
              </a:rPr>
              <a:t>Number of joints: 10</a:t>
            </a:r>
          </a:p>
          <a:p>
            <a:pPr>
              <a:lnSpc>
                <a:spcPct val="150000"/>
              </a:lnSpc>
            </a:pPr>
            <a:r>
              <a:rPr lang="en-US" sz="1800" b="1" i="1" dirty="0">
                <a:latin typeface="+mn-lt"/>
              </a:rPr>
              <a:t>Number of linkage: 12</a:t>
            </a:r>
          </a:p>
          <a:p>
            <a:pPr>
              <a:lnSpc>
                <a:spcPct val="150000"/>
              </a:lnSpc>
            </a:pPr>
            <a:endParaRPr lang="en-US" sz="1600" i="1"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03306-D2C5-7ECF-7BA9-5136C33A30CC}"/>
              </a:ext>
            </a:extLst>
          </p:cNvPr>
          <p:cNvSpPr>
            <a:spLocks noGrp="1"/>
          </p:cNvSpPr>
          <p:nvPr>
            <p:ph type="sldNum" sz="quarter" idx="12"/>
          </p:nvPr>
        </p:nvSpPr>
        <p:spPr/>
        <p:txBody>
          <a:bodyPr/>
          <a:lstStyle/>
          <a:p>
            <a:fld id="{34D1EEE8-65D4-4EAF-A449-0925ADE44F87}" type="slidenum">
              <a:rPr lang="en-US" smtClean="0"/>
              <a:pPr/>
              <a:t>7</a:t>
            </a:fld>
            <a:endParaRPr lang="en-US" dirty="0"/>
          </a:p>
        </p:txBody>
      </p:sp>
      <p:pic>
        <p:nvPicPr>
          <p:cNvPr id="1026" name="Picture 2" descr="ball joint design in solidworks - YouTube">
            <a:extLst>
              <a:ext uri="{FF2B5EF4-FFF2-40B4-BE49-F238E27FC236}">
                <a16:creationId xmlns:a16="http://schemas.microsoft.com/office/drawing/2014/main" id="{658A3A14-7CE5-3CAB-4AB2-7C4B92B48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97" t="33070" r="33656" b="11493"/>
          <a:stretch/>
        </p:blipFill>
        <p:spPr bwMode="auto">
          <a:xfrm>
            <a:off x="216310" y="1015026"/>
            <a:ext cx="2694869" cy="2141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ck &amp; Pinion | 3D CAD Model Library | GrabCAD">
            <a:extLst>
              <a:ext uri="{FF2B5EF4-FFF2-40B4-BE49-F238E27FC236}">
                <a16:creationId xmlns:a16="http://schemas.microsoft.com/office/drawing/2014/main" id="{A96D0DD2-986C-B12B-893C-92FE1D193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312" y="1133016"/>
            <a:ext cx="3372464" cy="183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5110"/>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60C0-17DF-54B7-EF2A-783D9207C9CF}"/>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38712E9-5890-2324-34CA-91D9946F2F0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A0BB3B5-6670-422B-12A4-83D93664F0F4}"/>
              </a:ext>
            </a:extLst>
          </p:cNvPr>
          <p:cNvSpPr>
            <a:spLocks noGrp="1"/>
          </p:cNvSpPr>
          <p:nvPr>
            <p:ph type="sldNum" sz="quarter" idx="12"/>
          </p:nvPr>
        </p:nvSpPr>
        <p:spPr/>
        <p:txBody>
          <a:bodyPr/>
          <a:lstStyle/>
          <a:p>
            <a:fld id="{34D1EEE8-65D4-4EAF-A449-0925ADE44F87}" type="slidenum">
              <a:rPr lang="en-US" smtClean="0"/>
              <a:pPr/>
              <a:t>8</a:t>
            </a:fld>
            <a:endParaRPr lang="en-US" dirty="0"/>
          </a:p>
        </p:txBody>
      </p:sp>
      <p:pic>
        <p:nvPicPr>
          <p:cNvPr id="5" name="Picture 4" descr="A picture containing wheel, tire, auto part, transport&#10;&#10;Description automatically generated">
            <a:extLst>
              <a:ext uri="{FF2B5EF4-FFF2-40B4-BE49-F238E27FC236}">
                <a16:creationId xmlns:a16="http://schemas.microsoft.com/office/drawing/2014/main" id="{839BA9E7-29D5-40F4-9934-3584DDEDF4A0}"/>
              </a:ext>
            </a:extLst>
          </p:cNvPr>
          <p:cNvPicPr>
            <a:picLocks noChangeAspect="1"/>
          </p:cNvPicPr>
          <p:nvPr/>
        </p:nvPicPr>
        <p:blipFill>
          <a:blip r:embed="rId4"/>
          <a:stretch>
            <a:fillRect/>
          </a:stretch>
        </p:blipFill>
        <p:spPr>
          <a:xfrm>
            <a:off x="1600887" y="979564"/>
            <a:ext cx="4996558" cy="3230681"/>
          </a:xfrm>
          <a:prstGeom prst="rect">
            <a:avLst/>
          </a:prstGeom>
        </p:spPr>
      </p:pic>
    </p:spTree>
    <p:extLst>
      <p:ext uri="{BB962C8B-B14F-4D97-AF65-F5344CB8AC3E}">
        <p14:creationId xmlns:p14="http://schemas.microsoft.com/office/powerpoint/2010/main" val="68545957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0" y="368236"/>
            <a:ext cx="6187053"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n-lt"/>
                <a:cs typeface="Times New Roman" panose="02020603050405020304" pitchFamily="18" charset="0"/>
              </a:rPr>
              <a:t>II. </a:t>
            </a:r>
            <a:r>
              <a:rPr lang="en-US" sz="3200" dirty="0">
                <a:latin typeface="+mn-lt"/>
                <a:cs typeface="Times New Roman" panose="02020603050405020304" pitchFamily="18" charset="0"/>
              </a:rPr>
              <a:t>Implementation process </a:t>
            </a:r>
            <a:r>
              <a:rPr lang="en-US" dirty="0">
                <a:latin typeface="+mn-lt"/>
                <a:cs typeface="Times New Roman" panose="02020603050405020304" pitchFamily="18" charset="0"/>
              </a:rPr>
              <a:t>:</a:t>
            </a:r>
          </a:p>
        </p:txBody>
      </p:sp>
      <p:sp>
        <p:nvSpPr>
          <p:cNvPr id="14" name="TextBox 13">
            <a:extLst>
              <a:ext uri="{FF2B5EF4-FFF2-40B4-BE49-F238E27FC236}">
                <a16:creationId xmlns:a16="http://schemas.microsoft.com/office/drawing/2014/main" id="{577A0266-3167-0458-88A6-56E167C66D11}"/>
              </a:ext>
            </a:extLst>
          </p:cNvPr>
          <p:cNvSpPr txBox="1"/>
          <p:nvPr/>
        </p:nvSpPr>
        <p:spPr>
          <a:xfrm>
            <a:off x="2216994" y="955575"/>
            <a:ext cx="4250563" cy="369332"/>
          </a:xfrm>
          <a:prstGeom prst="rect">
            <a:avLst/>
          </a:prstGeom>
          <a:noFill/>
        </p:spPr>
        <p:txBody>
          <a:bodyPr wrap="square" rtlCol="0">
            <a:spAutoFit/>
          </a:bodyPr>
          <a:lstStyle/>
          <a:p>
            <a:pPr marL="342900" indent="-342900">
              <a:buFont typeface="Wingdings" panose="05000000000000000000" pitchFamily="2" charset="2"/>
              <a:buChar char="v"/>
            </a:pPr>
            <a:r>
              <a:rPr lang="en-US" sz="1800" b="1" dirty="0">
                <a:effectLst/>
                <a:latin typeface="Times New Roman" panose="02020603050405020304" pitchFamily="18" charset="0"/>
                <a:ea typeface="Calibri" panose="020F0502020204030204" pitchFamily="34" charset="0"/>
              </a:rPr>
              <a:t>Kinematics of the steering trapezium</a:t>
            </a:r>
            <a:endParaRPr lang="en-US" sz="2000" b="0" i="1" dirty="0">
              <a:latin typeface="Cambria Math" panose="02040503050406030204" pitchFamily="18" charset="0"/>
            </a:endParaRPr>
          </a:p>
        </p:txBody>
      </p:sp>
      <p:pic>
        <p:nvPicPr>
          <p:cNvPr id="16" name="Picture 15" descr="A picture containing graphics, electric blue, screenshot, graphic design">
            <a:extLst>
              <a:ext uri="{FF2B5EF4-FFF2-40B4-BE49-F238E27FC236}">
                <a16:creationId xmlns:a16="http://schemas.microsoft.com/office/drawing/2014/main" id="{18BD8FF9-C7D4-7844-ED6F-849CF411E4DC}"/>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a:extLst>
              <a:ext uri="{FF2B5EF4-FFF2-40B4-BE49-F238E27FC236}">
                <a16:creationId xmlns:a16="http://schemas.microsoft.com/office/drawing/2014/main" id="{F1761015-15E3-80FE-E5D9-84BE067840DE}"/>
              </a:ext>
            </a:extLst>
          </p:cNvPr>
          <p:cNvPicPr>
            <a:picLocks noChangeAspect="1"/>
          </p:cNvPicPr>
          <p:nvPr/>
        </p:nvPicPr>
        <p:blipFill rotWithShape="1">
          <a:blip r:embed="rId4">
            <a:extLst>
              <a:ext uri="{28A0092B-C50C-407E-A947-70E740481C1C}">
                <a14:useLocalDpi xmlns:a14="http://schemas.microsoft.com/office/drawing/2010/main" val="0"/>
              </a:ext>
            </a:extLst>
          </a:blip>
          <a:srcRect l="30394" r="44160"/>
          <a:stretch/>
        </p:blipFill>
        <p:spPr bwMode="auto">
          <a:xfrm>
            <a:off x="9281817" y="3048704"/>
            <a:ext cx="2518756" cy="784930"/>
          </a:xfrm>
          <a:prstGeom prst="rect">
            <a:avLst/>
          </a:prstGeom>
          <a:noFill/>
          <a:ln>
            <a:noFill/>
          </a:ln>
        </p:spPr>
      </p:pic>
      <p:sp>
        <p:nvSpPr>
          <p:cNvPr id="5" name="TextBox 4">
            <a:extLst>
              <a:ext uri="{FF2B5EF4-FFF2-40B4-BE49-F238E27FC236}">
                <a16:creationId xmlns:a16="http://schemas.microsoft.com/office/drawing/2014/main" id="{08B45CBF-5CF6-1896-CFA6-BA394A135E2B}"/>
              </a:ext>
            </a:extLst>
          </p:cNvPr>
          <p:cNvSpPr txBox="1"/>
          <p:nvPr/>
        </p:nvSpPr>
        <p:spPr>
          <a:xfrm>
            <a:off x="9144000" y="2387084"/>
            <a:ext cx="4250563" cy="369332"/>
          </a:xfrm>
          <a:prstGeom prst="rect">
            <a:avLst/>
          </a:prstGeom>
          <a:noFill/>
        </p:spPr>
        <p:txBody>
          <a:bodyPr wrap="square" rtlCol="0">
            <a:spAutoFit/>
          </a:bodyPr>
          <a:lstStyle/>
          <a:p>
            <a:pPr marL="342900" indent="-342900">
              <a:buFont typeface="Wingdings" panose="05000000000000000000" pitchFamily="2" charset="2"/>
              <a:buChar char="v"/>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Checking by algebraic method</a:t>
            </a:r>
            <a:endParaRPr lang="en-US" sz="2000" b="0" i="1" dirty="0">
              <a:latin typeface="Cambria Math" panose="02040503050406030204" pitchFamily="18" charset="0"/>
            </a:endParaRPr>
          </a:p>
        </p:txBody>
      </p:sp>
      <p:sp>
        <p:nvSpPr>
          <p:cNvPr id="8" name="Slide Number Placeholder 7">
            <a:extLst>
              <a:ext uri="{FF2B5EF4-FFF2-40B4-BE49-F238E27FC236}">
                <a16:creationId xmlns:a16="http://schemas.microsoft.com/office/drawing/2014/main" id="{81557CBC-E4F6-7D7C-BC0A-F2DBB16D5292}"/>
              </a:ext>
            </a:extLst>
          </p:cNvPr>
          <p:cNvSpPr>
            <a:spLocks noGrp="1"/>
          </p:cNvSpPr>
          <p:nvPr>
            <p:ph type="sldNum" sz="quarter" idx="12"/>
          </p:nvPr>
        </p:nvSpPr>
        <p:spPr/>
        <p:txBody>
          <a:bodyPr/>
          <a:lstStyle/>
          <a:p>
            <a:fld id="{34D1EEE8-65D4-4EAF-A449-0925ADE44F87}" type="slidenum">
              <a:rPr lang="en-US" smtClean="0"/>
              <a:pPr/>
              <a:t>9</a:t>
            </a:fld>
            <a:endParaRPr lang="en-US"/>
          </a:p>
        </p:txBody>
      </p:sp>
      <p:pic>
        <p:nvPicPr>
          <p:cNvPr id="2" name="Picture 1">
            <a:extLst>
              <a:ext uri="{FF2B5EF4-FFF2-40B4-BE49-F238E27FC236}">
                <a16:creationId xmlns:a16="http://schemas.microsoft.com/office/drawing/2014/main" id="{BA9374E4-E391-A730-1D34-63129CF01056}"/>
              </a:ext>
            </a:extLst>
          </p:cNvPr>
          <p:cNvPicPr>
            <a:picLocks noChangeAspect="1"/>
          </p:cNvPicPr>
          <p:nvPr/>
        </p:nvPicPr>
        <p:blipFill rotWithShape="1">
          <a:blip r:embed="rId5">
            <a:extLst>
              <a:ext uri="{28A0092B-C50C-407E-A947-70E740481C1C}">
                <a14:useLocalDpi xmlns:a14="http://schemas.microsoft.com/office/drawing/2010/main" val="0"/>
              </a:ext>
            </a:extLst>
          </a:blip>
          <a:srcRect l="22009" t="133" r="48336" b="3473"/>
          <a:stretch/>
        </p:blipFill>
        <p:spPr bwMode="auto">
          <a:xfrm>
            <a:off x="3188335" y="1324907"/>
            <a:ext cx="2402378" cy="564477"/>
          </a:xfrm>
          <a:prstGeom prst="rect">
            <a:avLst/>
          </a:prstGeom>
          <a:noFill/>
          <a:ln>
            <a:noFill/>
          </a:ln>
        </p:spPr>
      </p:pic>
      <p:grpSp>
        <p:nvGrpSpPr>
          <p:cNvPr id="21" name="Group 20">
            <a:extLst>
              <a:ext uri="{FF2B5EF4-FFF2-40B4-BE49-F238E27FC236}">
                <a16:creationId xmlns:a16="http://schemas.microsoft.com/office/drawing/2014/main" id="{0E9EED50-5817-6302-F0AA-8AFA4193392E}"/>
              </a:ext>
            </a:extLst>
          </p:cNvPr>
          <p:cNvGrpSpPr/>
          <p:nvPr/>
        </p:nvGrpSpPr>
        <p:grpSpPr>
          <a:xfrm>
            <a:off x="1339344" y="1892172"/>
            <a:ext cx="6543757" cy="3080631"/>
            <a:chOff x="1932010" y="1862746"/>
            <a:chExt cx="6543757" cy="3080631"/>
          </a:xfrm>
        </p:grpSpPr>
        <p:grpSp>
          <p:nvGrpSpPr>
            <p:cNvPr id="7" name="Group 6">
              <a:extLst>
                <a:ext uri="{FF2B5EF4-FFF2-40B4-BE49-F238E27FC236}">
                  <a16:creationId xmlns:a16="http://schemas.microsoft.com/office/drawing/2014/main" id="{70AD2F9B-7E48-8CAF-DAEA-79212D878978}"/>
                </a:ext>
              </a:extLst>
            </p:cNvPr>
            <p:cNvGrpSpPr/>
            <p:nvPr/>
          </p:nvGrpSpPr>
          <p:grpSpPr>
            <a:xfrm>
              <a:off x="1932010" y="1921599"/>
              <a:ext cx="6543757" cy="3021778"/>
              <a:chOff x="60604" y="1312741"/>
              <a:chExt cx="6543757" cy="3021778"/>
            </a:xfrm>
          </p:grpSpPr>
          <p:sp>
            <p:nvSpPr>
              <p:cNvPr id="6" name="TextBox 5">
                <a:extLst>
                  <a:ext uri="{FF2B5EF4-FFF2-40B4-BE49-F238E27FC236}">
                    <a16:creationId xmlns:a16="http://schemas.microsoft.com/office/drawing/2014/main" id="{DBF68DF3-20F6-7B1F-B6E6-9B111100E1B5}"/>
                  </a:ext>
                </a:extLst>
              </p:cNvPr>
              <p:cNvSpPr txBox="1"/>
              <p:nvPr/>
            </p:nvSpPr>
            <p:spPr>
              <a:xfrm>
                <a:off x="60604" y="3965187"/>
                <a:ext cx="6543757"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A front-wheel-steering vehicle and the Ackerman condition</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A7ABED9D-5511-ABAF-D0D3-070F49C1C80E}"/>
                  </a:ext>
                </a:extLst>
              </p:cNvPr>
              <p:cNvPicPr>
                <a:picLocks noChangeAspect="1"/>
              </p:cNvPicPr>
              <p:nvPr/>
            </p:nvPicPr>
            <p:blipFill>
              <a:blip r:embed="rId6">
                <a:grayscl/>
                <a:extLst>
                  <a:ext uri="{28A0092B-C50C-407E-A947-70E740481C1C}">
                    <a14:useLocalDpi xmlns:a14="http://schemas.microsoft.com/office/drawing/2010/main" val="0"/>
                  </a:ext>
                </a:extLst>
              </a:blip>
              <a:srcRect l="23032" t="20522" r="38570" b="25887"/>
              <a:stretch>
                <a:fillRect/>
              </a:stretch>
            </p:blipFill>
            <p:spPr bwMode="auto">
              <a:xfrm>
                <a:off x="1405934" y="1312741"/>
                <a:ext cx="2589320" cy="2520893"/>
              </a:xfrm>
              <a:prstGeom prst="rect">
                <a:avLst/>
              </a:prstGeom>
              <a:noFill/>
              <a:ln>
                <a:noFill/>
              </a:ln>
            </p:spPr>
          </p:pic>
        </p:grpSp>
        <p:pic>
          <p:nvPicPr>
            <p:cNvPr id="10" name="Picture 9">
              <a:extLst>
                <a:ext uri="{FF2B5EF4-FFF2-40B4-BE49-F238E27FC236}">
                  <a16:creationId xmlns:a16="http://schemas.microsoft.com/office/drawing/2014/main" id="{DE826028-C3C1-3AC2-B4C3-AC6107B6C265}"/>
                </a:ext>
              </a:extLst>
            </p:cNvPr>
            <p:cNvPicPr>
              <a:picLocks noChangeAspect="1"/>
            </p:cNvPicPr>
            <p:nvPr/>
          </p:nvPicPr>
          <p:blipFill>
            <a:blip r:embed="rId7"/>
            <a:stretch>
              <a:fillRect/>
            </a:stretch>
          </p:blipFill>
          <p:spPr>
            <a:xfrm>
              <a:off x="2665669" y="1986723"/>
              <a:ext cx="3868048" cy="2617435"/>
            </a:xfrm>
            <a:prstGeom prst="rect">
              <a:avLst/>
            </a:prstGeom>
          </p:spPr>
        </p:pic>
        <p:pic>
          <p:nvPicPr>
            <p:cNvPr id="12" name="Picture 11">
              <a:extLst>
                <a:ext uri="{FF2B5EF4-FFF2-40B4-BE49-F238E27FC236}">
                  <a16:creationId xmlns:a16="http://schemas.microsoft.com/office/drawing/2014/main" id="{A18321C3-1544-CC18-BF53-2633C490CF70}"/>
                </a:ext>
              </a:extLst>
            </p:cNvPr>
            <p:cNvPicPr>
              <a:picLocks noChangeAspect="1"/>
            </p:cNvPicPr>
            <p:nvPr/>
          </p:nvPicPr>
          <p:blipFill rotWithShape="1">
            <a:blip r:embed="rId7"/>
            <a:srcRect r="94728" b="88273"/>
            <a:stretch/>
          </p:blipFill>
          <p:spPr>
            <a:xfrm>
              <a:off x="5203889" y="2078604"/>
              <a:ext cx="203917" cy="306948"/>
            </a:xfrm>
            <a:prstGeom prst="rect">
              <a:avLst/>
            </a:prstGeom>
          </p:spPr>
        </p:pic>
        <p:pic>
          <p:nvPicPr>
            <p:cNvPr id="13" name="Picture 12">
              <a:extLst>
                <a:ext uri="{FF2B5EF4-FFF2-40B4-BE49-F238E27FC236}">
                  <a16:creationId xmlns:a16="http://schemas.microsoft.com/office/drawing/2014/main" id="{4DEF14E6-C775-40EB-3BF0-A4D1F547E5CE}"/>
                </a:ext>
              </a:extLst>
            </p:cNvPr>
            <p:cNvPicPr>
              <a:picLocks noChangeAspect="1"/>
            </p:cNvPicPr>
            <p:nvPr/>
          </p:nvPicPr>
          <p:blipFill rotWithShape="1">
            <a:blip r:embed="rId7"/>
            <a:srcRect r="94728" b="88273"/>
            <a:stretch/>
          </p:blipFill>
          <p:spPr>
            <a:xfrm>
              <a:off x="5888038" y="2209737"/>
              <a:ext cx="139701" cy="157439"/>
            </a:xfrm>
            <a:prstGeom prst="rect">
              <a:avLst/>
            </a:prstGeom>
          </p:spPr>
        </p:pic>
        <p:pic>
          <p:nvPicPr>
            <p:cNvPr id="11" name="Picture 10">
              <a:extLst>
                <a:ext uri="{FF2B5EF4-FFF2-40B4-BE49-F238E27FC236}">
                  <a16:creationId xmlns:a16="http://schemas.microsoft.com/office/drawing/2014/main" id="{7D3073F5-9592-56C8-B415-390EAE395366}"/>
                </a:ext>
              </a:extLst>
            </p:cNvPr>
            <p:cNvPicPr>
              <a:picLocks noChangeAspect="1"/>
            </p:cNvPicPr>
            <p:nvPr/>
          </p:nvPicPr>
          <p:blipFill rotWithShape="1">
            <a:blip r:embed="rId5">
              <a:extLst>
                <a:ext uri="{28A0092B-C50C-407E-A947-70E740481C1C}">
                  <a14:useLocalDpi xmlns:a14="http://schemas.microsoft.com/office/drawing/2010/main" val="0"/>
                </a:ext>
              </a:extLst>
            </a:blip>
            <a:srcRect l="29267" t="15585" r="68217" b="3473"/>
            <a:stretch/>
          </p:blipFill>
          <p:spPr bwMode="auto">
            <a:xfrm>
              <a:off x="5255911" y="2186987"/>
              <a:ext cx="126149" cy="293225"/>
            </a:xfrm>
            <a:prstGeom prst="rect">
              <a:avLst/>
            </a:prstGeom>
            <a:noFill/>
            <a:ln>
              <a:noFill/>
            </a:ln>
          </p:spPr>
        </p:pic>
        <p:pic>
          <p:nvPicPr>
            <p:cNvPr id="15" name="Picture 14">
              <a:extLst>
                <a:ext uri="{FF2B5EF4-FFF2-40B4-BE49-F238E27FC236}">
                  <a16:creationId xmlns:a16="http://schemas.microsoft.com/office/drawing/2014/main" id="{CC794FF5-525D-9C42-D224-709C40B5462B}"/>
                </a:ext>
              </a:extLst>
            </p:cNvPr>
            <p:cNvPicPr>
              <a:picLocks noChangeAspect="1"/>
            </p:cNvPicPr>
            <p:nvPr/>
          </p:nvPicPr>
          <p:blipFill rotWithShape="1">
            <a:blip r:embed="rId5">
              <a:extLst>
                <a:ext uri="{28A0092B-C50C-407E-A947-70E740481C1C}">
                  <a14:useLocalDpi xmlns:a14="http://schemas.microsoft.com/office/drawing/2010/main" val="0"/>
                </a:ext>
              </a:extLst>
            </a:blip>
            <a:srcRect l="39484" t="30646" r="57730" b="25894"/>
            <a:stretch/>
          </p:blipFill>
          <p:spPr bwMode="auto">
            <a:xfrm>
              <a:off x="5909416" y="2232078"/>
              <a:ext cx="139701" cy="157440"/>
            </a:xfrm>
            <a:prstGeom prst="rect">
              <a:avLst/>
            </a:prstGeom>
            <a:noFill/>
            <a:ln>
              <a:noFill/>
            </a:ln>
          </p:spPr>
        </p:pic>
        <p:pic>
          <p:nvPicPr>
            <p:cNvPr id="18" name="Picture 17">
              <a:extLst>
                <a:ext uri="{FF2B5EF4-FFF2-40B4-BE49-F238E27FC236}">
                  <a16:creationId xmlns:a16="http://schemas.microsoft.com/office/drawing/2014/main" id="{0F9A9B56-5E94-0016-7828-E7F1F5585BE0}"/>
                </a:ext>
              </a:extLst>
            </p:cNvPr>
            <p:cNvPicPr>
              <a:picLocks noChangeAspect="1"/>
            </p:cNvPicPr>
            <p:nvPr/>
          </p:nvPicPr>
          <p:blipFill rotWithShape="1">
            <a:blip r:embed="rId7"/>
            <a:srcRect r="94728" b="88273"/>
            <a:stretch/>
          </p:blipFill>
          <p:spPr>
            <a:xfrm>
              <a:off x="5639681" y="1862746"/>
              <a:ext cx="203917" cy="306948"/>
            </a:xfrm>
            <a:prstGeom prst="rect">
              <a:avLst/>
            </a:prstGeom>
          </p:spPr>
        </p:pic>
        <p:pic>
          <p:nvPicPr>
            <p:cNvPr id="19" name="Picture 18">
              <a:extLst>
                <a:ext uri="{FF2B5EF4-FFF2-40B4-BE49-F238E27FC236}">
                  <a16:creationId xmlns:a16="http://schemas.microsoft.com/office/drawing/2014/main" id="{17440EED-05C3-6A4B-D463-77A5183F507E}"/>
                </a:ext>
              </a:extLst>
            </p:cNvPr>
            <p:cNvPicPr>
              <a:picLocks noChangeAspect="1"/>
            </p:cNvPicPr>
            <p:nvPr/>
          </p:nvPicPr>
          <p:blipFill rotWithShape="1">
            <a:blip r:embed="rId7"/>
            <a:srcRect r="94728" b="88273"/>
            <a:stretch/>
          </p:blipFill>
          <p:spPr>
            <a:xfrm>
              <a:off x="6340489" y="3295440"/>
              <a:ext cx="203917" cy="306948"/>
            </a:xfrm>
            <a:prstGeom prst="rect">
              <a:avLst/>
            </a:prstGeom>
          </p:spPr>
        </p:pic>
        <p:pic>
          <p:nvPicPr>
            <p:cNvPr id="17" name="Picture 16">
              <a:extLst>
                <a:ext uri="{FF2B5EF4-FFF2-40B4-BE49-F238E27FC236}">
                  <a16:creationId xmlns:a16="http://schemas.microsoft.com/office/drawing/2014/main" id="{9BA4260C-1797-8BDD-EAA5-C9CBF64D4C8E}"/>
                </a:ext>
              </a:extLst>
            </p:cNvPr>
            <p:cNvPicPr>
              <a:picLocks noChangeAspect="1"/>
            </p:cNvPicPr>
            <p:nvPr/>
          </p:nvPicPr>
          <p:blipFill rotWithShape="1">
            <a:blip r:embed="rId5">
              <a:extLst>
                <a:ext uri="{28A0092B-C50C-407E-A947-70E740481C1C}">
                  <a14:useLocalDpi xmlns:a14="http://schemas.microsoft.com/office/drawing/2010/main" val="0"/>
                </a:ext>
              </a:extLst>
            </a:blip>
            <a:srcRect l="46147" t="6880" r="49452" b="49780"/>
            <a:stretch/>
          </p:blipFill>
          <p:spPr bwMode="auto">
            <a:xfrm>
              <a:off x="5645997" y="2008130"/>
              <a:ext cx="220663" cy="157005"/>
            </a:xfrm>
            <a:prstGeom prst="rect">
              <a:avLst/>
            </a:prstGeom>
            <a:noFill/>
            <a:ln>
              <a:noFill/>
            </a:ln>
          </p:spPr>
        </p:pic>
        <p:pic>
          <p:nvPicPr>
            <p:cNvPr id="20" name="Picture 19">
              <a:extLst>
                <a:ext uri="{FF2B5EF4-FFF2-40B4-BE49-F238E27FC236}">
                  <a16:creationId xmlns:a16="http://schemas.microsoft.com/office/drawing/2014/main" id="{26C5B3CA-5E2E-A3FC-BEF9-65845036510E}"/>
                </a:ext>
              </a:extLst>
            </p:cNvPr>
            <p:cNvPicPr>
              <a:picLocks noChangeAspect="1"/>
            </p:cNvPicPr>
            <p:nvPr/>
          </p:nvPicPr>
          <p:blipFill rotWithShape="1">
            <a:blip r:embed="rId5">
              <a:extLst>
                <a:ext uri="{28A0092B-C50C-407E-A947-70E740481C1C}">
                  <a14:useLocalDpi xmlns:a14="http://schemas.microsoft.com/office/drawing/2010/main" val="0"/>
                </a:ext>
              </a:extLst>
            </a:blip>
            <a:srcRect l="46147" t="62002" r="49452" b="6632"/>
            <a:stretch/>
          </p:blipFill>
          <p:spPr bwMode="auto">
            <a:xfrm>
              <a:off x="6294015" y="3392102"/>
              <a:ext cx="220663" cy="113624"/>
            </a:xfrm>
            <a:prstGeom prst="rect">
              <a:avLst/>
            </a:prstGeom>
            <a:noFill/>
            <a:ln>
              <a:noFill/>
            </a:ln>
          </p:spPr>
        </p:pic>
      </p:grpSp>
    </p:spTree>
    <p:extLst>
      <p:ext uri="{BB962C8B-B14F-4D97-AF65-F5344CB8AC3E}">
        <p14:creationId xmlns:p14="http://schemas.microsoft.com/office/powerpoint/2010/main" val="3159214179"/>
      </p:ext>
    </p:extLst>
  </p:cSld>
  <p:clrMapOvr>
    <a:masterClrMapping/>
  </p:clrMapOvr>
</p:sld>
</file>

<file path=ppt/theme/theme1.xml><?xml version="1.0" encoding="utf-8"?>
<a:theme xmlns:a="http://schemas.openxmlformats.org/drawingml/2006/main" name="Automotive Cooling System Consulting by Slidesgo">
  <a:themeElements>
    <a:clrScheme name="Simple Light">
      <a:dk1>
        <a:srgbClr val="191919"/>
      </a:dk1>
      <a:lt1>
        <a:srgbClr val="FFFFFF"/>
      </a:lt1>
      <a:dk2>
        <a:srgbClr val="2D4D5E"/>
      </a:dk2>
      <a:lt2>
        <a:srgbClr val="5992A7"/>
      </a:lt2>
      <a:accent1>
        <a:srgbClr val="8FB3C3"/>
      </a:accent1>
      <a:accent2>
        <a:srgbClr val="E6E8E8"/>
      </a:accent2>
      <a:accent3>
        <a:srgbClr val="353637"/>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91919"/>
    </a:dk1>
    <a:lt1>
      <a:srgbClr val="FFFFFF"/>
    </a:lt1>
    <a:dk2>
      <a:srgbClr val="2D4D5E"/>
    </a:dk2>
    <a:lt2>
      <a:srgbClr val="5992A7"/>
    </a:lt2>
    <a:accent1>
      <a:srgbClr val="8FB3C3"/>
    </a:accent1>
    <a:accent2>
      <a:srgbClr val="E6E8E8"/>
    </a:accent2>
    <a:accent3>
      <a:srgbClr val="353637"/>
    </a:accent3>
    <a:accent4>
      <a:srgbClr val="FFFFFF"/>
    </a:accent4>
    <a:accent5>
      <a:srgbClr val="FFFFFF"/>
    </a:accent5>
    <a:accent6>
      <a:srgbClr val="FFFFFF"/>
    </a:accent6>
    <a:hlink>
      <a:srgbClr val="191919"/>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8900</TotalTime>
  <Words>3110</Words>
  <Application>Microsoft Office PowerPoint</Application>
  <PresentationFormat>On-screen Show (16:9)</PresentationFormat>
  <Paragraphs>295</Paragraphs>
  <Slides>41</Slides>
  <Notes>36</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Cambria Math</vt:lpstr>
      <vt:lpstr>Calibri</vt:lpstr>
      <vt:lpstr>Wingdings</vt:lpstr>
      <vt:lpstr>Symbol</vt:lpstr>
      <vt:lpstr>Montserrat</vt:lpstr>
      <vt:lpstr>Bebas Neue</vt:lpstr>
      <vt:lpstr>Times New Roman</vt:lpstr>
      <vt:lpstr>Poppins</vt:lpstr>
      <vt:lpstr>Automotive Cooling System Consulting by Slidesgo</vt:lpstr>
      <vt:lpstr>Office Theme</vt:lpstr>
      <vt:lpstr>GRADUATION THESIS Analysis, 3D modeling and dynamic simulation of the vehicle steering system in the VIOS car.</vt:lpstr>
      <vt:lpstr>PowerPoint Presentation</vt:lpstr>
      <vt:lpstr>I. Introduction:</vt:lpstr>
      <vt:lpstr>I. Introduction:</vt:lpstr>
      <vt:lpstr>II/ Implementation process </vt:lpstr>
      <vt:lpstr>PowerPoint Presentation</vt:lpstr>
      <vt:lpstr>PowerPoint Presentation</vt:lpstr>
      <vt:lpstr>PowerPoint Presentation</vt:lpstr>
      <vt:lpstr>II. Implementation process :</vt:lpstr>
      <vt:lpstr>II. Implementation process :</vt:lpstr>
      <vt:lpstr>II/ Implementation process</vt:lpstr>
      <vt:lpstr>II/ Implementation process</vt:lpstr>
      <vt:lpstr>II/ Implementation process</vt:lpstr>
      <vt:lpstr>III/ Results and discussion:</vt:lpstr>
      <vt:lpstr>III/ Results and discussion:</vt:lpstr>
      <vt:lpstr>III/ Results and discussion:</vt:lpstr>
      <vt:lpstr>III/ Results and discussion:</vt:lpstr>
      <vt:lpstr>III/ Results and discussion:</vt:lpstr>
      <vt:lpstr>III/ Results and discussion:</vt:lpstr>
      <vt:lpstr>IV/ CONCLUSION AND FUTURE PLAN</vt:lpstr>
      <vt:lpstr>V/ REFERENCE</vt:lpstr>
      <vt:lpstr>V/ REFERENCE</vt:lpstr>
      <vt:lpstr>V/ REFERENCE</vt:lpstr>
      <vt:lpstr>V/ REFERENCE</vt:lpstr>
      <vt:lpstr>PowerPoint Presentation</vt:lpstr>
      <vt:lpstr>III/ Results and discussion:</vt:lpstr>
      <vt:lpstr>III/ Results and discussion:</vt:lpstr>
      <vt:lpstr>III/ Results and discussion:</vt:lpstr>
      <vt:lpstr>III/ Results and discussion:</vt:lpstr>
      <vt:lpstr>III. Parameter of model</vt:lpstr>
      <vt:lpstr>III. Parameter of model</vt:lpstr>
      <vt:lpstr>III. Parameter of model</vt:lpstr>
      <vt:lpstr>IV/ Implementation process</vt:lpstr>
      <vt:lpstr>IV/ Implementation process</vt:lpstr>
      <vt:lpstr>IV/ Implementation process</vt:lpstr>
      <vt:lpstr>IV/ Implementation process</vt:lpstr>
      <vt:lpstr>III. Parameter of model</vt:lpstr>
      <vt:lpstr>PowerPoint Presentation</vt:lpstr>
      <vt:lpstr>PowerPoint Presentation</vt:lpstr>
      <vt:lpstr>PowerPoint Presentation</vt:lpstr>
      <vt:lpstr>II/ Implementation process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COOLING SYSTEM CONSULTING</dc:title>
  <cp:lastModifiedBy>Trịnh Tiến Long</cp:lastModifiedBy>
  <cp:revision>38</cp:revision>
  <dcterms:modified xsi:type="dcterms:W3CDTF">2023-06-07T16:58:40Z</dcterms:modified>
</cp:coreProperties>
</file>